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8"/>
  </p:notesMasterIdLst>
  <p:handoutMasterIdLst>
    <p:handoutMasterId r:id="rId39"/>
  </p:handoutMasterIdLst>
  <p:sldIdLst>
    <p:sldId id="256" r:id="rId2"/>
    <p:sldId id="390" r:id="rId3"/>
    <p:sldId id="433" r:id="rId4"/>
    <p:sldId id="260" r:id="rId5"/>
    <p:sldId id="434" r:id="rId6"/>
    <p:sldId id="261" r:id="rId7"/>
    <p:sldId id="375" r:id="rId8"/>
    <p:sldId id="435" r:id="rId9"/>
    <p:sldId id="382" r:id="rId10"/>
    <p:sldId id="391" r:id="rId11"/>
    <p:sldId id="392" r:id="rId12"/>
    <p:sldId id="387" r:id="rId13"/>
    <p:sldId id="436" r:id="rId14"/>
    <p:sldId id="394" r:id="rId15"/>
    <p:sldId id="395" r:id="rId16"/>
    <p:sldId id="437" r:id="rId17"/>
    <p:sldId id="452" r:id="rId18"/>
    <p:sldId id="332" r:id="rId19"/>
    <p:sldId id="440" r:id="rId20"/>
    <p:sldId id="403" r:id="rId21"/>
    <p:sldId id="441" r:id="rId22"/>
    <p:sldId id="407" r:id="rId23"/>
    <p:sldId id="442" r:id="rId24"/>
    <p:sldId id="443" r:id="rId25"/>
    <p:sldId id="446" r:id="rId26"/>
    <p:sldId id="423" r:id="rId27"/>
    <p:sldId id="424" r:id="rId28"/>
    <p:sldId id="426" r:id="rId29"/>
    <p:sldId id="447" r:id="rId30"/>
    <p:sldId id="448" r:id="rId31"/>
    <p:sldId id="449" r:id="rId32"/>
    <p:sldId id="428" r:id="rId33"/>
    <p:sldId id="450" r:id="rId34"/>
    <p:sldId id="432" r:id="rId35"/>
    <p:sldId id="358" r:id="rId36"/>
    <p:sldId id="364" r:id="rId37"/>
  </p:sldIdLst>
  <p:sldSz cx="9144000" cy="6858000" type="screen4x3"/>
  <p:notesSz cx="6854825" cy="97504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CC3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556" autoAdjust="0"/>
  </p:normalViewPr>
  <p:slideViewPr>
    <p:cSldViewPr>
      <p:cViewPr varScale="1">
        <p:scale>
          <a:sx n="57" d="100"/>
          <a:sy n="57" d="100"/>
        </p:scale>
        <p:origin x="-408" y="-84"/>
      </p:cViewPr>
      <p:guideLst>
        <p:guide orient="horz" pos="2160"/>
        <p:guide pos="2880"/>
      </p:guideLst>
    </p:cSldViewPr>
  </p:slideViewPr>
  <p:outlineViewPr>
    <p:cViewPr>
      <p:scale>
        <a:sx n="33" d="100"/>
        <a:sy n="33" d="100"/>
      </p:scale>
      <p:origin x="0" y="46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572" y="-102"/>
      </p:cViewPr>
      <p:guideLst>
        <p:guide orient="horz" pos="3071"/>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0213" cy="4873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3025" y="0"/>
            <a:ext cx="2970213" cy="487363"/>
          </a:xfrm>
          <a:prstGeom prst="rect">
            <a:avLst/>
          </a:prstGeom>
        </p:spPr>
        <p:txBody>
          <a:bodyPr vert="horz" lIns="91440" tIns="45720" rIns="91440" bIns="45720" rtlCol="0"/>
          <a:lstStyle>
            <a:lvl1pPr algn="r">
              <a:defRPr sz="1200"/>
            </a:lvl1pPr>
          </a:lstStyle>
          <a:p>
            <a:fld id="{192EF1C0-743A-42AD-807F-BF1FC86CD897}" type="datetimeFigureOut">
              <a:rPr lang="cs-CZ" smtClean="0"/>
              <a:pPr/>
              <a:t>6.6.2025</a:t>
            </a:fld>
            <a:endParaRPr lang="cs-CZ"/>
          </a:p>
        </p:txBody>
      </p:sp>
      <p:sp>
        <p:nvSpPr>
          <p:cNvPr id="4" name="Zástupný symbol pro zápatí 3"/>
          <p:cNvSpPr>
            <a:spLocks noGrp="1"/>
          </p:cNvSpPr>
          <p:nvPr>
            <p:ph type="ftr" sz="quarter" idx="2"/>
          </p:nvPr>
        </p:nvSpPr>
        <p:spPr>
          <a:xfrm>
            <a:off x="0" y="9261475"/>
            <a:ext cx="2970213" cy="4873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3025" y="9261475"/>
            <a:ext cx="2970213" cy="487363"/>
          </a:xfrm>
          <a:prstGeom prst="rect">
            <a:avLst/>
          </a:prstGeom>
        </p:spPr>
        <p:txBody>
          <a:bodyPr vert="horz" lIns="91440" tIns="45720" rIns="91440" bIns="45720" rtlCol="0" anchor="b"/>
          <a:lstStyle>
            <a:lvl1pPr algn="r">
              <a:defRPr sz="1200"/>
            </a:lvl1pPr>
          </a:lstStyle>
          <a:p>
            <a:fld id="{EEEEA835-BFD8-4FFC-B853-0AF392A7273F}"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0213" cy="4873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3025" y="0"/>
            <a:ext cx="2970213" cy="487363"/>
          </a:xfrm>
          <a:prstGeom prst="rect">
            <a:avLst/>
          </a:prstGeom>
        </p:spPr>
        <p:txBody>
          <a:bodyPr vert="horz" lIns="91440" tIns="45720" rIns="91440" bIns="45720" rtlCol="0"/>
          <a:lstStyle>
            <a:lvl1pPr algn="r">
              <a:defRPr sz="1200"/>
            </a:lvl1pPr>
          </a:lstStyle>
          <a:p>
            <a:fld id="{D41FBCCE-6845-40EF-A71C-BFE5629CD042}" type="datetimeFigureOut">
              <a:rPr lang="cs-CZ" smtClean="0"/>
              <a:pPr/>
              <a:t>6.6.2025</a:t>
            </a:fld>
            <a:endParaRPr lang="cs-CZ"/>
          </a:p>
        </p:txBody>
      </p:sp>
      <p:sp>
        <p:nvSpPr>
          <p:cNvPr id="4" name="Zástupný symbol pro obrázek snímku 3"/>
          <p:cNvSpPr>
            <a:spLocks noGrp="1" noRot="1" noChangeAspect="1"/>
          </p:cNvSpPr>
          <p:nvPr>
            <p:ph type="sldImg" idx="2"/>
          </p:nvPr>
        </p:nvSpPr>
        <p:spPr>
          <a:xfrm>
            <a:off x="990600" y="731838"/>
            <a:ext cx="4873625" cy="365601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630738"/>
            <a:ext cx="5483225" cy="438785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261475"/>
            <a:ext cx="2970213" cy="4873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3025" y="9261475"/>
            <a:ext cx="2970213" cy="487363"/>
          </a:xfrm>
          <a:prstGeom prst="rect">
            <a:avLst/>
          </a:prstGeom>
        </p:spPr>
        <p:txBody>
          <a:bodyPr vert="horz" lIns="91440" tIns="45720" rIns="91440" bIns="45720" rtlCol="0" anchor="b"/>
          <a:lstStyle>
            <a:lvl1pPr algn="r">
              <a:defRPr sz="1200"/>
            </a:lvl1pPr>
          </a:lstStyle>
          <a:p>
            <a:fld id="{08B2C4F4-995F-4AD5-9C98-9EF10B8CB3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4678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cs-CZ"/>
          </a:p>
        </p:txBody>
      </p:sp>
      <p:sp>
        <p:nvSpPr>
          <p:cNvPr id="246787" name="Rectangle 3"/>
          <p:cNvSpPr>
            <a:spLocks noGrp="1" noChangeArrowheads="1"/>
          </p:cNvSpPr>
          <p:nvPr>
            <p:ph type="ctrTitle"/>
          </p:nvPr>
        </p:nvSpPr>
        <p:spPr>
          <a:xfrm>
            <a:off x="315913" y="466725"/>
            <a:ext cx="6781800" cy="2133600"/>
          </a:xfrm>
        </p:spPr>
        <p:txBody>
          <a:bodyPr/>
          <a:lstStyle>
            <a:lvl1pPr algn="r">
              <a:defRPr sz="4800"/>
            </a:lvl1pPr>
          </a:lstStyle>
          <a:p>
            <a:r>
              <a:rPr lang="cs-CZ" altLang="en-US"/>
              <a:t>Klepnutím lze upravit styl předlohy nadpisů.</a:t>
            </a:r>
          </a:p>
        </p:txBody>
      </p:sp>
      <p:sp>
        <p:nvSpPr>
          <p:cNvPr id="2467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cs-CZ" altLang="en-US"/>
              <a:t>Klepnutím lze upravit styl předlohy podnadpisů.</a:t>
            </a:r>
          </a:p>
        </p:txBody>
      </p:sp>
      <p:sp>
        <p:nvSpPr>
          <p:cNvPr id="246789" name="Rectangle 5"/>
          <p:cNvSpPr>
            <a:spLocks noGrp="1" noChangeArrowheads="1"/>
          </p:cNvSpPr>
          <p:nvPr>
            <p:ph type="dt" sz="half" idx="2"/>
          </p:nvPr>
        </p:nvSpPr>
        <p:spPr/>
        <p:txBody>
          <a:bodyPr/>
          <a:lstStyle>
            <a:lvl1pPr>
              <a:defRPr/>
            </a:lvl1pPr>
          </a:lstStyle>
          <a:p>
            <a:endParaRPr lang="cs-CZ" altLang="en-US"/>
          </a:p>
        </p:txBody>
      </p:sp>
      <p:sp>
        <p:nvSpPr>
          <p:cNvPr id="246790" name="Rectangle 6"/>
          <p:cNvSpPr>
            <a:spLocks noGrp="1" noChangeArrowheads="1"/>
          </p:cNvSpPr>
          <p:nvPr>
            <p:ph type="ftr" sz="quarter" idx="3"/>
          </p:nvPr>
        </p:nvSpPr>
        <p:spPr/>
        <p:txBody>
          <a:bodyPr/>
          <a:lstStyle>
            <a:lvl1pPr>
              <a:defRPr/>
            </a:lvl1pPr>
          </a:lstStyle>
          <a:p>
            <a:endParaRPr lang="cs-CZ" altLang="en-US"/>
          </a:p>
        </p:txBody>
      </p:sp>
      <p:sp>
        <p:nvSpPr>
          <p:cNvPr id="246791" name="Rectangle 7"/>
          <p:cNvSpPr>
            <a:spLocks noGrp="1" noChangeArrowheads="1"/>
          </p:cNvSpPr>
          <p:nvPr>
            <p:ph type="sldNum" sz="quarter" idx="4"/>
          </p:nvPr>
        </p:nvSpPr>
        <p:spPr/>
        <p:txBody>
          <a:bodyPr/>
          <a:lstStyle>
            <a:lvl1pPr>
              <a:defRPr/>
            </a:lvl1pPr>
          </a:lstStyle>
          <a:p>
            <a:fld id="{8CCE8414-5C96-4F23-A350-BE9B2578BDCF}" type="slidenum">
              <a:rPr lang="cs-CZ" altLang="en-US"/>
              <a:pPr/>
              <a:t>‹#›</a:t>
            </a:fld>
            <a:endParaRPr lang="cs-CZ" altLang="en-US"/>
          </a:p>
        </p:txBody>
      </p:sp>
      <p:grpSp>
        <p:nvGrpSpPr>
          <p:cNvPr id="246792" name="Group 8"/>
          <p:cNvGrpSpPr>
            <a:grpSpLocks/>
          </p:cNvGrpSpPr>
          <p:nvPr/>
        </p:nvGrpSpPr>
        <p:grpSpPr bwMode="auto">
          <a:xfrm>
            <a:off x="7493000" y="2992438"/>
            <a:ext cx="1338263" cy="2189162"/>
            <a:chOff x="4704" y="1885"/>
            <a:chExt cx="843" cy="1379"/>
          </a:xfrm>
        </p:grpSpPr>
        <p:sp>
          <p:nvSpPr>
            <p:cNvPr id="24679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cs-CZ"/>
            </a:p>
          </p:txBody>
        </p:sp>
        <p:sp>
          <p:nvSpPr>
            <p:cNvPr id="24679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cs-CZ"/>
            </a:p>
          </p:txBody>
        </p:sp>
        <p:sp>
          <p:nvSpPr>
            <p:cNvPr id="24679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cs-CZ"/>
            </a:p>
          </p:txBody>
        </p:sp>
        <p:sp>
          <p:nvSpPr>
            <p:cNvPr id="24679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cs-CZ"/>
            </a:p>
          </p:txBody>
        </p:sp>
        <p:sp>
          <p:nvSpPr>
            <p:cNvPr id="24679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cs-CZ"/>
            </a:p>
          </p:txBody>
        </p:sp>
        <p:sp>
          <p:nvSpPr>
            <p:cNvPr id="24679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cs-CZ"/>
            </a:p>
          </p:txBody>
        </p:sp>
        <p:sp>
          <p:nvSpPr>
            <p:cNvPr id="24679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cs-CZ"/>
            </a:p>
          </p:txBody>
        </p:sp>
        <p:sp>
          <p:nvSpPr>
            <p:cNvPr id="24680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cs-CZ"/>
            </a:p>
          </p:txBody>
        </p:sp>
        <p:sp>
          <p:nvSpPr>
            <p:cNvPr id="24680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cs-CZ"/>
            </a:p>
          </p:txBody>
        </p:sp>
        <p:sp>
          <p:nvSpPr>
            <p:cNvPr id="24680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cs-CZ"/>
            </a:p>
          </p:txBody>
        </p:sp>
        <p:sp>
          <p:nvSpPr>
            <p:cNvPr id="24680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cs-CZ"/>
            </a:p>
          </p:txBody>
        </p:sp>
        <p:sp>
          <p:nvSpPr>
            <p:cNvPr id="24680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cs-CZ"/>
            </a:p>
          </p:txBody>
        </p:sp>
        <p:sp>
          <p:nvSpPr>
            <p:cNvPr id="24680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cs-CZ"/>
            </a:p>
          </p:txBody>
        </p:sp>
        <p:sp>
          <p:nvSpPr>
            <p:cNvPr id="24680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cs-CZ"/>
            </a:p>
          </p:txBody>
        </p:sp>
        <p:sp>
          <p:nvSpPr>
            <p:cNvPr id="24680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cs-CZ"/>
            </a:p>
          </p:txBody>
        </p:sp>
        <p:sp>
          <p:nvSpPr>
            <p:cNvPr id="24680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cs-CZ"/>
            </a:p>
          </p:txBody>
        </p:sp>
        <p:sp>
          <p:nvSpPr>
            <p:cNvPr id="24680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cs-CZ"/>
            </a:p>
          </p:txBody>
        </p:sp>
        <p:sp>
          <p:nvSpPr>
            <p:cNvPr id="24681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cs-CZ"/>
            </a:p>
          </p:txBody>
        </p:sp>
        <p:sp>
          <p:nvSpPr>
            <p:cNvPr id="24681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cs-CZ"/>
            </a:p>
          </p:txBody>
        </p:sp>
        <p:sp>
          <p:nvSpPr>
            <p:cNvPr id="24681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cs-CZ"/>
            </a:p>
          </p:txBody>
        </p:sp>
        <p:sp>
          <p:nvSpPr>
            <p:cNvPr id="24681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cs-CZ"/>
            </a:p>
          </p:txBody>
        </p:sp>
        <p:sp>
          <p:nvSpPr>
            <p:cNvPr id="24681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cs-CZ"/>
            </a:p>
          </p:txBody>
        </p:sp>
        <p:sp>
          <p:nvSpPr>
            <p:cNvPr id="24681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cs-CZ"/>
            </a:p>
          </p:txBody>
        </p:sp>
        <p:sp>
          <p:nvSpPr>
            <p:cNvPr id="24681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cs-CZ"/>
            </a:p>
          </p:txBody>
        </p:sp>
        <p:sp>
          <p:nvSpPr>
            <p:cNvPr id="24681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cs-CZ"/>
            </a:p>
          </p:txBody>
        </p:sp>
        <p:sp>
          <p:nvSpPr>
            <p:cNvPr id="24681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cs-CZ"/>
            </a:p>
          </p:txBody>
        </p:sp>
        <p:sp>
          <p:nvSpPr>
            <p:cNvPr id="24681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cs-CZ"/>
            </a:p>
          </p:txBody>
        </p:sp>
        <p:sp>
          <p:nvSpPr>
            <p:cNvPr id="24682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cs-CZ"/>
            </a:p>
          </p:txBody>
        </p:sp>
        <p:sp>
          <p:nvSpPr>
            <p:cNvPr id="24682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cs-CZ"/>
            </a:p>
          </p:txBody>
        </p:sp>
        <p:sp>
          <p:nvSpPr>
            <p:cNvPr id="24682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cs-CZ"/>
            </a:p>
          </p:txBody>
        </p:sp>
        <p:sp>
          <p:nvSpPr>
            <p:cNvPr id="24682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cs-CZ"/>
            </a:p>
          </p:txBody>
        </p:sp>
      </p:grpSp>
      <p:sp>
        <p:nvSpPr>
          <p:cNvPr id="24682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cs-CZ"/>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en-US"/>
          </a:p>
        </p:txBody>
      </p:sp>
      <p:sp>
        <p:nvSpPr>
          <p:cNvPr id="5" name="Zástupný symbol pro zápatí 4"/>
          <p:cNvSpPr>
            <a:spLocks noGrp="1"/>
          </p:cNvSpPr>
          <p:nvPr>
            <p:ph type="ftr" sz="quarter" idx="11"/>
          </p:nvPr>
        </p:nvSpPr>
        <p:spPr/>
        <p:txBody>
          <a:bodyPr/>
          <a:lstStyle>
            <a:lvl1pPr>
              <a:defRPr/>
            </a:lvl1pPr>
          </a:lstStyle>
          <a:p>
            <a:endParaRPr lang="cs-CZ" altLang="en-US"/>
          </a:p>
        </p:txBody>
      </p:sp>
      <p:sp>
        <p:nvSpPr>
          <p:cNvPr id="6" name="Zástupný symbol pro číslo snímku 5"/>
          <p:cNvSpPr>
            <a:spLocks noGrp="1"/>
          </p:cNvSpPr>
          <p:nvPr>
            <p:ph type="sldNum" sz="quarter" idx="12"/>
          </p:nvPr>
        </p:nvSpPr>
        <p:spPr/>
        <p:txBody>
          <a:bodyPr/>
          <a:lstStyle>
            <a:lvl1pPr>
              <a:defRPr/>
            </a:lvl1pPr>
          </a:lstStyle>
          <a:p>
            <a:fld id="{D2EAB30D-B36C-47A8-A65F-5A22F798D05F}" type="slidenum">
              <a:rPr lang="cs-CZ" altLang="en-US"/>
              <a:pPr/>
              <a:t>‹#›</a:t>
            </a:fld>
            <a:endParaRPr lang="cs-CZ"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22238"/>
            <a:ext cx="2057400" cy="600868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122238"/>
            <a:ext cx="6019800" cy="600868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en-US"/>
          </a:p>
        </p:txBody>
      </p:sp>
      <p:sp>
        <p:nvSpPr>
          <p:cNvPr id="5" name="Zástupný symbol pro zápatí 4"/>
          <p:cNvSpPr>
            <a:spLocks noGrp="1"/>
          </p:cNvSpPr>
          <p:nvPr>
            <p:ph type="ftr" sz="quarter" idx="11"/>
          </p:nvPr>
        </p:nvSpPr>
        <p:spPr/>
        <p:txBody>
          <a:bodyPr/>
          <a:lstStyle>
            <a:lvl1pPr>
              <a:defRPr/>
            </a:lvl1pPr>
          </a:lstStyle>
          <a:p>
            <a:endParaRPr lang="cs-CZ" altLang="en-US"/>
          </a:p>
        </p:txBody>
      </p:sp>
      <p:sp>
        <p:nvSpPr>
          <p:cNvPr id="6" name="Zástupný symbol pro číslo snímku 5"/>
          <p:cNvSpPr>
            <a:spLocks noGrp="1"/>
          </p:cNvSpPr>
          <p:nvPr>
            <p:ph type="sldNum" sz="quarter" idx="12"/>
          </p:nvPr>
        </p:nvSpPr>
        <p:spPr/>
        <p:txBody>
          <a:bodyPr/>
          <a:lstStyle>
            <a:lvl1pPr>
              <a:defRPr/>
            </a:lvl1pPr>
          </a:lstStyle>
          <a:p>
            <a:fld id="{41345605-8404-4B83-B0C0-ACDDC3BEF888}" type="slidenum">
              <a:rPr lang="cs-CZ" altLang="en-US"/>
              <a:pPr/>
              <a:t>‹#›</a:t>
            </a:fld>
            <a:endParaRPr lang="cs-CZ"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719263"/>
            <a:ext cx="4038600" cy="44116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719263"/>
            <a:ext cx="4038600" cy="212883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000500"/>
            <a:ext cx="4038600" cy="21304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8400"/>
            <a:ext cx="2133600" cy="457200"/>
          </a:xfrm>
        </p:spPr>
        <p:txBody>
          <a:bodyPr/>
          <a:lstStyle>
            <a:lvl1pPr>
              <a:defRPr/>
            </a:lvl1pPr>
          </a:lstStyle>
          <a:p>
            <a:endParaRPr lang="cs-CZ" altLang="en-US"/>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8" name="Zástupný symbol pro číslo snímku 7"/>
          <p:cNvSpPr>
            <a:spLocks noGrp="1"/>
          </p:cNvSpPr>
          <p:nvPr>
            <p:ph type="sldNum" sz="quarter" idx="12"/>
          </p:nvPr>
        </p:nvSpPr>
        <p:spPr>
          <a:xfrm>
            <a:off x="6553200" y="6248400"/>
            <a:ext cx="2133600" cy="457200"/>
          </a:xfrm>
        </p:spPr>
        <p:txBody>
          <a:bodyPr/>
          <a:lstStyle>
            <a:lvl1pPr>
              <a:defRPr/>
            </a:lvl1pPr>
          </a:lstStyle>
          <a:p>
            <a:fld id="{71492F11-0443-4950-809A-CBDCD5463F2C}" type="slidenum">
              <a:rPr lang="cs-CZ" altLang="en-US"/>
              <a:pPr/>
              <a:t>‹#›</a:t>
            </a:fld>
            <a:endParaRPr lang="cs-CZ"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719263"/>
            <a:ext cx="4038600" cy="44116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19263"/>
            <a:ext cx="4038600" cy="44116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E8071AC5-CCEC-4266-994C-413A0F096810}" type="slidenum">
              <a:rPr lang="cs-CZ" altLang="en-US"/>
              <a:pPr/>
              <a:t>‹#›</a:t>
            </a:fld>
            <a:endParaRPr lang="cs-CZ"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endParaRPr lang="cs-CZ" altLang="en-US"/>
          </a:p>
        </p:txBody>
      </p:sp>
      <p:sp>
        <p:nvSpPr>
          <p:cNvPr id="5" name="Zástupný symbol pro zápatí 4"/>
          <p:cNvSpPr>
            <a:spLocks noGrp="1"/>
          </p:cNvSpPr>
          <p:nvPr>
            <p:ph type="ftr" sz="quarter" idx="11"/>
          </p:nvPr>
        </p:nvSpPr>
        <p:spPr/>
        <p:txBody>
          <a:bodyPr/>
          <a:lstStyle>
            <a:lvl1pPr>
              <a:defRPr/>
            </a:lvl1pPr>
          </a:lstStyle>
          <a:p>
            <a:endParaRPr lang="cs-CZ" altLang="en-US"/>
          </a:p>
        </p:txBody>
      </p:sp>
      <p:sp>
        <p:nvSpPr>
          <p:cNvPr id="6" name="Zástupný symbol pro číslo snímku 5"/>
          <p:cNvSpPr>
            <a:spLocks noGrp="1"/>
          </p:cNvSpPr>
          <p:nvPr>
            <p:ph type="sldNum" sz="quarter" idx="12"/>
          </p:nvPr>
        </p:nvSpPr>
        <p:spPr/>
        <p:txBody>
          <a:bodyPr/>
          <a:lstStyle>
            <a:lvl1pPr>
              <a:defRPr/>
            </a:lvl1pPr>
          </a:lstStyle>
          <a:p>
            <a:fld id="{7E268CE6-CBFA-4284-A4BF-9104A264F331}" type="slidenum">
              <a:rPr lang="cs-CZ" altLang="en-US"/>
              <a:pPr/>
              <a:t>‹#›</a:t>
            </a:fld>
            <a:endParaRPr lang="cs-CZ"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ltLang="en-US"/>
          </a:p>
        </p:txBody>
      </p:sp>
      <p:sp>
        <p:nvSpPr>
          <p:cNvPr id="5" name="Zástupný symbol pro zápatí 4"/>
          <p:cNvSpPr>
            <a:spLocks noGrp="1"/>
          </p:cNvSpPr>
          <p:nvPr>
            <p:ph type="ftr" sz="quarter" idx="11"/>
          </p:nvPr>
        </p:nvSpPr>
        <p:spPr/>
        <p:txBody>
          <a:bodyPr/>
          <a:lstStyle>
            <a:lvl1pPr>
              <a:defRPr/>
            </a:lvl1pPr>
          </a:lstStyle>
          <a:p>
            <a:endParaRPr lang="cs-CZ" altLang="en-US"/>
          </a:p>
        </p:txBody>
      </p:sp>
      <p:sp>
        <p:nvSpPr>
          <p:cNvPr id="6" name="Zástupný symbol pro číslo snímku 5"/>
          <p:cNvSpPr>
            <a:spLocks noGrp="1"/>
          </p:cNvSpPr>
          <p:nvPr>
            <p:ph type="sldNum" sz="quarter" idx="12"/>
          </p:nvPr>
        </p:nvSpPr>
        <p:spPr/>
        <p:txBody>
          <a:bodyPr/>
          <a:lstStyle>
            <a:lvl1pPr>
              <a:defRPr/>
            </a:lvl1pPr>
          </a:lstStyle>
          <a:p>
            <a:fld id="{FBAEA188-2A2E-46C9-9943-9FE721242934}" type="slidenum">
              <a:rPr lang="cs-CZ" altLang="en-US"/>
              <a:pPr/>
              <a:t>‹#›</a:t>
            </a:fld>
            <a:endParaRPr lang="cs-CZ"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en-US"/>
          </a:p>
        </p:txBody>
      </p:sp>
      <p:sp>
        <p:nvSpPr>
          <p:cNvPr id="6" name="Zástupný symbol pro zápatí 5"/>
          <p:cNvSpPr>
            <a:spLocks noGrp="1"/>
          </p:cNvSpPr>
          <p:nvPr>
            <p:ph type="ftr" sz="quarter" idx="11"/>
          </p:nvPr>
        </p:nvSpPr>
        <p:spPr/>
        <p:txBody>
          <a:bodyPr/>
          <a:lstStyle>
            <a:lvl1pPr>
              <a:defRPr/>
            </a:lvl1pPr>
          </a:lstStyle>
          <a:p>
            <a:endParaRPr lang="cs-CZ" altLang="en-US"/>
          </a:p>
        </p:txBody>
      </p:sp>
      <p:sp>
        <p:nvSpPr>
          <p:cNvPr id="7" name="Zástupný symbol pro číslo snímku 6"/>
          <p:cNvSpPr>
            <a:spLocks noGrp="1"/>
          </p:cNvSpPr>
          <p:nvPr>
            <p:ph type="sldNum" sz="quarter" idx="12"/>
          </p:nvPr>
        </p:nvSpPr>
        <p:spPr/>
        <p:txBody>
          <a:bodyPr/>
          <a:lstStyle>
            <a:lvl1pPr>
              <a:defRPr/>
            </a:lvl1pPr>
          </a:lstStyle>
          <a:p>
            <a:fld id="{94141391-7B22-4EBB-BA41-9CA982E2ECD9}" type="slidenum">
              <a:rPr lang="cs-CZ" altLang="en-US"/>
              <a:pPr/>
              <a:t>‹#›</a:t>
            </a:fld>
            <a:endParaRPr lang="cs-CZ"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en-US"/>
          </a:p>
        </p:txBody>
      </p:sp>
      <p:sp>
        <p:nvSpPr>
          <p:cNvPr id="8" name="Zástupný symbol pro zápatí 7"/>
          <p:cNvSpPr>
            <a:spLocks noGrp="1"/>
          </p:cNvSpPr>
          <p:nvPr>
            <p:ph type="ftr" sz="quarter" idx="11"/>
          </p:nvPr>
        </p:nvSpPr>
        <p:spPr/>
        <p:txBody>
          <a:bodyPr/>
          <a:lstStyle>
            <a:lvl1pPr>
              <a:defRPr/>
            </a:lvl1pPr>
          </a:lstStyle>
          <a:p>
            <a:endParaRPr lang="cs-CZ" altLang="en-US"/>
          </a:p>
        </p:txBody>
      </p:sp>
      <p:sp>
        <p:nvSpPr>
          <p:cNvPr id="9" name="Zástupný symbol pro číslo snímku 8"/>
          <p:cNvSpPr>
            <a:spLocks noGrp="1"/>
          </p:cNvSpPr>
          <p:nvPr>
            <p:ph type="sldNum" sz="quarter" idx="12"/>
          </p:nvPr>
        </p:nvSpPr>
        <p:spPr/>
        <p:txBody>
          <a:bodyPr/>
          <a:lstStyle>
            <a:lvl1pPr>
              <a:defRPr/>
            </a:lvl1pPr>
          </a:lstStyle>
          <a:p>
            <a:fld id="{6EE4C195-1F4A-4FF9-B559-0D9852F2EB0C}" type="slidenum">
              <a:rPr lang="cs-CZ" altLang="en-US"/>
              <a:pPr/>
              <a:t>‹#›</a:t>
            </a:fld>
            <a:endParaRPr lang="cs-CZ"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ltLang="en-US"/>
          </a:p>
        </p:txBody>
      </p:sp>
      <p:sp>
        <p:nvSpPr>
          <p:cNvPr id="4" name="Zástupný symbol pro zápatí 3"/>
          <p:cNvSpPr>
            <a:spLocks noGrp="1"/>
          </p:cNvSpPr>
          <p:nvPr>
            <p:ph type="ftr" sz="quarter" idx="11"/>
          </p:nvPr>
        </p:nvSpPr>
        <p:spPr/>
        <p:txBody>
          <a:bodyPr/>
          <a:lstStyle>
            <a:lvl1pPr>
              <a:defRPr/>
            </a:lvl1pPr>
          </a:lstStyle>
          <a:p>
            <a:endParaRPr lang="cs-CZ" altLang="en-US"/>
          </a:p>
        </p:txBody>
      </p:sp>
      <p:sp>
        <p:nvSpPr>
          <p:cNvPr id="5" name="Zástupný symbol pro číslo snímku 4"/>
          <p:cNvSpPr>
            <a:spLocks noGrp="1"/>
          </p:cNvSpPr>
          <p:nvPr>
            <p:ph type="sldNum" sz="quarter" idx="12"/>
          </p:nvPr>
        </p:nvSpPr>
        <p:spPr/>
        <p:txBody>
          <a:bodyPr/>
          <a:lstStyle>
            <a:lvl1pPr>
              <a:defRPr/>
            </a:lvl1pPr>
          </a:lstStyle>
          <a:p>
            <a:fld id="{25017D87-8622-48C1-8767-D29D28AA5DF2}" type="slidenum">
              <a:rPr lang="cs-CZ" altLang="en-US"/>
              <a:pPr/>
              <a:t>‹#›</a:t>
            </a:fld>
            <a:endParaRPr lang="cs-CZ"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en-US"/>
          </a:p>
        </p:txBody>
      </p:sp>
      <p:sp>
        <p:nvSpPr>
          <p:cNvPr id="3" name="Zástupný symbol pro zápatí 2"/>
          <p:cNvSpPr>
            <a:spLocks noGrp="1"/>
          </p:cNvSpPr>
          <p:nvPr>
            <p:ph type="ftr" sz="quarter" idx="11"/>
          </p:nvPr>
        </p:nvSpPr>
        <p:spPr/>
        <p:txBody>
          <a:bodyPr/>
          <a:lstStyle>
            <a:lvl1pPr>
              <a:defRPr/>
            </a:lvl1pPr>
          </a:lstStyle>
          <a:p>
            <a:endParaRPr lang="cs-CZ" altLang="en-US"/>
          </a:p>
        </p:txBody>
      </p:sp>
      <p:sp>
        <p:nvSpPr>
          <p:cNvPr id="4" name="Zástupný symbol pro číslo snímku 3"/>
          <p:cNvSpPr>
            <a:spLocks noGrp="1"/>
          </p:cNvSpPr>
          <p:nvPr>
            <p:ph type="sldNum" sz="quarter" idx="12"/>
          </p:nvPr>
        </p:nvSpPr>
        <p:spPr/>
        <p:txBody>
          <a:bodyPr/>
          <a:lstStyle>
            <a:lvl1pPr>
              <a:defRPr/>
            </a:lvl1pPr>
          </a:lstStyle>
          <a:p>
            <a:fld id="{8AB16542-4204-4A3C-BA48-B31A43A94E70}" type="slidenum">
              <a:rPr lang="cs-CZ" altLang="en-US"/>
              <a:pPr/>
              <a:t>‹#›</a:t>
            </a:fld>
            <a:endParaRPr lang="cs-CZ"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en-US"/>
          </a:p>
        </p:txBody>
      </p:sp>
      <p:sp>
        <p:nvSpPr>
          <p:cNvPr id="6" name="Zástupný symbol pro zápatí 5"/>
          <p:cNvSpPr>
            <a:spLocks noGrp="1"/>
          </p:cNvSpPr>
          <p:nvPr>
            <p:ph type="ftr" sz="quarter" idx="11"/>
          </p:nvPr>
        </p:nvSpPr>
        <p:spPr/>
        <p:txBody>
          <a:bodyPr/>
          <a:lstStyle>
            <a:lvl1pPr>
              <a:defRPr/>
            </a:lvl1pPr>
          </a:lstStyle>
          <a:p>
            <a:endParaRPr lang="cs-CZ" altLang="en-US"/>
          </a:p>
        </p:txBody>
      </p:sp>
      <p:sp>
        <p:nvSpPr>
          <p:cNvPr id="7" name="Zástupný symbol pro číslo snímku 6"/>
          <p:cNvSpPr>
            <a:spLocks noGrp="1"/>
          </p:cNvSpPr>
          <p:nvPr>
            <p:ph type="sldNum" sz="quarter" idx="12"/>
          </p:nvPr>
        </p:nvSpPr>
        <p:spPr/>
        <p:txBody>
          <a:bodyPr/>
          <a:lstStyle>
            <a:lvl1pPr>
              <a:defRPr/>
            </a:lvl1pPr>
          </a:lstStyle>
          <a:p>
            <a:fld id="{0BD10F2C-C1D5-4E7E-9BDC-A52F4CE0D11C}" type="slidenum">
              <a:rPr lang="cs-CZ" altLang="en-US"/>
              <a:pPr/>
              <a:t>‹#›</a:t>
            </a:fld>
            <a:endParaRPr lang="cs-CZ"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en-US"/>
          </a:p>
        </p:txBody>
      </p:sp>
      <p:sp>
        <p:nvSpPr>
          <p:cNvPr id="6" name="Zástupný symbol pro zápatí 5"/>
          <p:cNvSpPr>
            <a:spLocks noGrp="1"/>
          </p:cNvSpPr>
          <p:nvPr>
            <p:ph type="ftr" sz="quarter" idx="11"/>
          </p:nvPr>
        </p:nvSpPr>
        <p:spPr/>
        <p:txBody>
          <a:bodyPr/>
          <a:lstStyle>
            <a:lvl1pPr>
              <a:defRPr/>
            </a:lvl1pPr>
          </a:lstStyle>
          <a:p>
            <a:endParaRPr lang="cs-CZ" altLang="en-US"/>
          </a:p>
        </p:txBody>
      </p:sp>
      <p:sp>
        <p:nvSpPr>
          <p:cNvPr id="7" name="Zástupný symbol pro číslo snímku 6"/>
          <p:cNvSpPr>
            <a:spLocks noGrp="1"/>
          </p:cNvSpPr>
          <p:nvPr>
            <p:ph type="sldNum" sz="quarter" idx="12"/>
          </p:nvPr>
        </p:nvSpPr>
        <p:spPr/>
        <p:txBody>
          <a:bodyPr/>
          <a:lstStyle>
            <a:lvl1pPr>
              <a:defRPr/>
            </a:lvl1pPr>
          </a:lstStyle>
          <a:p>
            <a:fld id="{A5787AF7-CF1A-489A-9720-E6EC696B2D6A}" type="slidenum">
              <a:rPr lang="cs-CZ" altLang="en-US"/>
              <a:pPr/>
              <a:t>‹#›</a:t>
            </a:fld>
            <a:endParaRPr lang="cs-CZ"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cs-CZ"/>
          </a:p>
        </p:txBody>
      </p:sp>
      <p:sp>
        <p:nvSpPr>
          <p:cNvPr id="24576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cs-CZ" altLang="en-US" smtClean="0"/>
              <a:t>Klepnutím lze upravit styl předlohy nadpisů.</a:t>
            </a:r>
          </a:p>
        </p:txBody>
      </p:sp>
      <p:sp>
        <p:nvSpPr>
          <p:cNvPr id="24576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24576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cs-CZ" altLang="en-US"/>
          </a:p>
        </p:txBody>
      </p:sp>
      <p:sp>
        <p:nvSpPr>
          <p:cNvPr id="2457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cs-CZ" altLang="en-US"/>
          </a:p>
        </p:txBody>
      </p:sp>
      <p:sp>
        <p:nvSpPr>
          <p:cNvPr id="24576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8574E11-8576-4A51-845F-AB94E773BAC4}" type="slidenum">
              <a:rPr lang="cs-CZ" altLang="en-US"/>
              <a:pPr/>
              <a:t>‹#›</a:t>
            </a:fld>
            <a:endParaRPr lang="cs-CZ" altLang="en-US"/>
          </a:p>
        </p:txBody>
      </p:sp>
      <p:grpSp>
        <p:nvGrpSpPr>
          <p:cNvPr id="245768" name="Group 8"/>
          <p:cNvGrpSpPr>
            <a:grpSpLocks/>
          </p:cNvGrpSpPr>
          <p:nvPr/>
        </p:nvGrpSpPr>
        <p:grpSpPr bwMode="auto">
          <a:xfrm>
            <a:off x="8153400" y="152400"/>
            <a:ext cx="792163" cy="1295400"/>
            <a:chOff x="5136" y="960"/>
            <a:chExt cx="528" cy="864"/>
          </a:xfrm>
        </p:grpSpPr>
        <p:sp>
          <p:nvSpPr>
            <p:cNvPr id="24576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cs-CZ"/>
            </a:p>
          </p:txBody>
        </p:sp>
        <p:sp>
          <p:nvSpPr>
            <p:cNvPr id="24577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cs-CZ"/>
            </a:p>
          </p:txBody>
        </p:sp>
        <p:sp>
          <p:nvSpPr>
            <p:cNvPr id="24577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cs-CZ"/>
            </a:p>
          </p:txBody>
        </p:sp>
        <p:sp>
          <p:nvSpPr>
            <p:cNvPr id="24577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cs-CZ"/>
            </a:p>
          </p:txBody>
        </p:sp>
        <p:sp>
          <p:nvSpPr>
            <p:cNvPr id="24577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cs-CZ"/>
            </a:p>
          </p:txBody>
        </p:sp>
        <p:sp>
          <p:nvSpPr>
            <p:cNvPr id="24577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cs-CZ"/>
            </a:p>
          </p:txBody>
        </p:sp>
        <p:sp>
          <p:nvSpPr>
            <p:cNvPr id="24577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cs-CZ"/>
            </a:p>
          </p:txBody>
        </p:sp>
        <p:sp>
          <p:nvSpPr>
            <p:cNvPr id="24577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cs-CZ"/>
            </a:p>
          </p:txBody>
        </p:sp>
        <p:sp>
          <p:nvSpPr>
            <p:cNvPr id="24577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cs-CZ"/>
            </a:p>
          </p:txBody>
        </p:sp>
        <p:sp>
          <p:nvSpPr>
            <p:cNvPr id="24577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cs-CZ"/>
            </a:p>
          </p:txBody>
        </p:sp>
        <p:sp>
          <p:nvSpPr>
            <p:cNvPr id="24577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cs-CZ"/>
            </a:p>
          </p:txBody>
        </p:sp>
        <p:sp>
          <p:nvSpPr>
            <p:cNvPr id="24578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cs-CZ"/>
            </a:p>
          </p:txBody>
        </p:sp>
        <p:sp>
          <p:nvSpPr>
            <p:cNvPr id="24578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cs-CZ"/>
            </a:p>
          </p:txBody>
        </p:sp>
        <p:sp>
          <p:nvSpPr>
            <p:cNvPr id="24578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cs-CZ"/>
            </a:p>
          </p:txBody>
        </p:sp>
        <p:sp>
          <p:nvSpPr>
            <p:cNvPr id="24578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cs-CZ"/>
            </a:p>
          </p:txBody>
        </p:sp>
        <p:sp>
          <p:nvSpPr>
            <p:cNvPr id="24578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cs-CZ"/>
            </a:p>
          </p:txBody>
        </p:sp>
        <p:sp>
          <p:nvSpPr>
            <p:cNvPr id="24578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cs-CZ"/>
            </a:p>
          </p:txBody>
        </p:sp>
        <p:sp>
          <p:nvSpPr>
            <p:cNvPr id="24578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cs-CZ"/>
            </a:p>
          </p:txBody>
        </p:sp>
        <p:sp>
          <p:nvSpPr>
            <p:cNvPr id="24578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cs-CZ"/>
            </a:p>
          </p:txBody>
        </p:sp>
        <p:sp>
          <p:nvSpPr>
            <p:cNvPr id="24578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cs-CZ"/>
            </a:p>
          </p:txBody>
        </p:sp>
        <p:sp>
          <p:nvSpPr>
            <p:cNvPr id="24578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cs-CZ"/>
            </a:p>
          </p:txBody>
        </p:sp>
        <p:sp>
          <p:nvSpPr>
            <p:cNvPr id="24579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cs-CZ"/>
            </a:p>
          </p:txBody>
        </p:sp>
        <p:sp>
          <p:nvSpPr>
            <p:cNvPr id="24579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cs-CZ"/>
            </a:p>
          </p:txBody>
        </p:sp>
        <p:sp>
          <p:nvSpPr>
            <p:cNvPr id="24579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cs-CZ"/>
            </a:p>
          </p:txBody>
        </p:sp>
        <p:sp>
          <p:nvSpPr>
            <p:cNvPr id="24579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cs-CZ"/>
            </a:p>
          </p:txBody>
        </p:sp>
        <p:sp>
          <p:nvSpPr>
            <p:cNvPr id="24579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cs-CZ"/>
            </a:p>
          </p:txBody>
        </p:sp>
        <p:sp>
          <p:nvSpPr>
            <p:cNvPr id="24579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cs-CZ"/>
            </a:p>
          </p:txBody>
        </p:sp>
        <p:sp>
          <p:nvSpPr>
            <p:cNvPr id="24579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cs-CZ"/>
            </a:p>
          </p:txBody>
        </p:sp>
        <p:sp>
          <p:nvSpPr>
            <p:cNvPr id="24579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cs-CZ"/>
            </a:p>
          </p:txBody>
        </p:sp>
        <p:sp>
          <p:nvSpPr>
            <p:cNvPr id="24579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cs-CZ"/>
            </a:p>
          </p:txBody>
        </p:sp>
        <p:sp>
          <p:nvSpPr>
            <p:cNvPr id="24579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cs-CZ"/>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549275"/>
            <a:ext cx="6696744" cy="2232025"/>
          </a:xfrm>
        </p:spPr>
        <p:txBody>
          <a:bodyPr/>
          <a:lstStyle/>
          <a:p>
            <a:r>
              <a:rPr lang="cs-CZ" sz="4400" dirty="0" smtClean="0"/>
              <a:t>Historie </a:t>
            </a:r>
            <a:br>
              <a:rPr lang="cs-CZ" sz="4400" dirty="0" smtClean="0"/>
            </a:br>
            <a:r>
              <a:rPr lang="cs-CZ" sz="4400" dirty="0" smtClean="0"/>
              <a:t>Rozhledů </a:t>
            </a:r>
            <a:br>
              <a:rPr lang="cs-CZ" sz="4400" dirty="0" smtClean="0"/>
            </a:br>
            <a:r>
              <a:rPr lang="cs-CZ" sz="4400" dirty="0" smtClean="0"/>
              <a:t>matematicko-fyzikálních</a:t>
            </a:r>
            <a:endParaRPr lang="cs-CZ" sz="4400" dirty="0"/>
          </a:p>
        </p:txBody>
      </p:sp>
      <p:sp>
        <p:nvSpPr>
          <p:cNvPr id="2051" name="Rectangle 3"/>
          <p:cNvSpPr>
            <a:spLocks noGrp="1" noChangeArrowheads="1"/>
          </p:cNvSpPr>
          <p:nvPr>
            <p:ph type="subTitle" idx="1"/>
          </p:nvPr>
        </p:nvSpPr>
        <p:spPr>
          <a:xfrm>
            <a:off x="1115616" y="5445125"/>
            <a:ext cx="5832648" cy="695325"/>
          </a:xfrm>
        </p:spPr>
        <p:txBody>
          <a:bodyPr/>
          <a:lstStyle/>
          <a:p>
            <a:r>
              <a:rPr lang="cs-CZ" sz="2400" b="1" dirty="0"/>
              <a:t>Jaroslav </a:t>
            </a:r>
            <a:r>
              <a:rPr lang="cs-CZ" sz="2400" b="1" dirty="0" err="1"/>
              <a:t>Zhouf</a:t>
            </a:r>
            <a:r>
              <a:rPr lang="cs-CZ" sz="2400" dirty="0"/>
              <a:t>, </a:t>
            </a:r>
            <a:r>
              <a:rPr lang="cs-CZ" sz="2400" dirty="0" smtClean="0"/>
              <a:t>FIT ČVUT </a:t>
            </a:r>
            <a:r>
              <a:rPr lang="cs-CZ" sz="2400" dirty="0"/>
              <a:t>Praha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332656"/>
            <a:ext cx="7272337" cy="576064"/>
          </a:xfrm>
        </p:spPr>
        <p:txBody>
          <a:bodyPr/>
          <a:lstStyle/>
          <a:p>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Poválečné prohlášení  JČSMF</a:t>
            </a:r>
            <a:endParaRPr lang="cs-CZ" sz="2800" dirty="0"/>
          </a:p>
        </p:txBody>
      </p:sp>
      <p:sp>
        <p:nvSpPr>
          <p:cNvPr id="86019" name="Rectangle 3"/>
          <p:cNvSpPr>
            <a:spLocks noGrp="1" noChangeArrowheads="1"/>
          </p:cNvSpPr>
          <p:nvPr>
            <p:ph type="body" idx="1"/>
          </p:nvPr>
        </p:nvSpPr>
        <p:spPr>
          <a:xfrm>
            <a:off x="323528" y="1484784"/>
            <a:ext cx="8424936" cy="5112568"/>
          </a:xfrm>
        </p:spPr>
        <p:txBody>
          <a:bodyPr/>
          <a:lstStyle/>
          <a:p>
            <a:r>
              <a:rPr lang="cs-CZ" sz="1800" i="1" dirty="0" smtClean="0"/>
              <a:t>Výbor Jednoty československých matematiků a fysiků, scházeje se dnes, kdy se úspěšně končí dlouholetý boj za osvobození našeho národa a za lepší budoucnost všech mírumilovných národů, usnáší se jednomyslně na tomto projevu:</a:t>
            </a:r>
          </a:p>
          <a:p>
            <a:r>
              <a:rPr lang="cs-CZ" sz="1800" i="1" dirty="0" smtClean="0"/>
              <a:t>Vzdáváme hold presidentu Republiky Dr. Eduardu Benešovi a naší vládě v Košicích a vyjadřujeme díky a vděčnost nejen všem Čechům a Slovákům, kteří doma i za hranicemi pracovali na našem osvobození a kladení základů lepšího zítřka, ale i všem přátelům našeho národa, kteří náš boj podporovali. S pohnutím a vděčností vzpomínáme pak těch, kteří v tomto boji padli a jimž nebylo dopřáno </a:t>
            </a:r>
            <a:r>
              <a:rPr lang="cs-CZ" sz="1800" i="1" dirty="0" err="1" smtClean="0"/>
              <a:t>zúčastniti</a:t>
            </a:r>
            <a:r>
              <a:rPr lang="cs-CZ" sz="1800" i="1" dirty="0" smtClean="0"/>
              <a:t> se další budovatelské činnosti v osvobozeném státě. Náš vřelý dík náleží též naší armádě a vítězným armádám spojenců, především pak chrabré Rudé armádě.</a:t>
            </a:r>
          </a:p>
          <a:p>
            <a:r>
              <a:rPr lang="cs-CZ" sz="1800" i="1" dirty="0" smtClean="0"/>
              <a:t>Hlásíme se radostně ke spolupráci na znovuvybudování našeho národního života ve smyslu politického a kulturního programu naší vlády a jsme přesvědčeni, že v rámci úkolů, které nás sdružují, budeme moci účinně </a:t>
            </a:r>
            <a:r>
              <a:rPr lang="cs-CZ" sz="1800" i="1" dirty="0" err="1" smtClean="0"/>
              <a:t>přispěti</a:t>
            </a:r>
            <a:r>
              <a:rPr lang="cs-CZ" sz="1800" i="1" dirty="0" smtClean="0"/>
              <a:t> k jeho provádění. K této spolupráci v novém duchu a hlavně v duchu přátelství k bratrskému národu ruskému a ostatním národům slovanským vyzýváme též všechny své členy a přátele.</a:t>
            </a:r>
          </a:p>
          <a:p>
            <a:pPr>
              <a:buNone/>
            </a:pPr>
            <a:endParaRPr lang="cs-CZ"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332656"/>
            <a:ext cx="7272337" cy="576064"/>
          </a:xfrm>
        </p:spPr>
        <p:txBody>
          <a:bodyPr/>
          <a:lstStyle/>
          <a:p>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Reakce na Poválečné prohlášení </a:t>
            </a:r>
            <a:endParaRPr lang="cs-CZ" sz="2800" dirty="0"/>
          </a:p>
        </p:txBody>
      </p:sp>
      <p:sp>
        <p:nvSpPr>
          <p:cNvPr id="86019" name="Rectangle 3"/>
          <p:cNvSpPr>
            <a:spLocks noGrp="1" noChangeArrowheads="1"/>
          </p:cNvSpPr>
          <p:nvPr>
            <p:ph type="body" idx="1"/>
          </p:nvPr>
        </p:nvSpPr>
        <p:spPr>
          <a:xfrm>
            <a:off x="251520" y="1916832"/>
            <a:ext cx="8424936" cy="4680520"/>
          </a:xfrm>
        </p:spPr>
        <p:txBody>
          <a:bodyPr/>
          <a:lstStyle/>
          <a:p>
            <a:r>
              <a:rPr lang="cs-CZ" sz="1600" dirty="0" smtClean="0"/>
              <a:t>Tento projev, na němž se jednomyslně usnesl výbor Jednoty ve schůzi konané dne       30. dubna 1945, byl dán dne 10. května 1945 na vědomí panu předsedovi vlády a panu ministru školství a osvěty. Úřad předsednictva vlády naň odpověděl dne 4. června 1945 takto:</a:t>
            </a:r>
          </a:p>
          <a:p>
            <a:endParaRPr lang="cs-CZ" sz="1800" dirty="0" smtClean="0"/>
          </a:p>
          <a:p>
            <a:r>
              <a:rPr lang="cs-CZ" sz="1800" i="1" dirty="0" smtClean="0"/>
              <a:t>Jménem vlády a svým vlastním děkuji Vám za Váš projev ze dne 10. května 1945 a zejména ujištění, že se hlásíte ke spolupráci na vybudování našeho národního života ve smyslu politického a kulturního programu vlády.</a:t>
            </a:r>
          </a:p>
          <a:p>
            <a:r>
              <a:rPr lang="cs-CZ" sz="1800" i="1" dirty="0" smtClean="0"/>
              <a:t>Přeji Vám k tomu v zájmu osvobozené vlasti plného úspěchu.</a:t>
            </a:r>
          </a:p>
          <a:p>
            <a:r>
              <a:rPr lang="cs-CZ" sz="1800" i="1" dirty="0" smtClean="0"/>
              <a:t>Předseda vlády:</a:t>
            </a:r>
          </a:p>
          <a:p>
            <a:r>
              <a:rPr lang="cs-CZ" sz="1800" i="1" dirty="0" err="1" smtClean="0"/>
              <a:t>Fierlinger</a:t>
            </a:r>
            <a:r>
              <a:rPr lang="cs-CZ" sz="1800" i="1" dirty="0" smtClean="0"/>
              <a:t>  v. r.</a:t>
            </a:r>
          </a:p>
          <a:p>
            <a:pPr>
              <a:buNone/>
            </a:pPr>
            <a:endParaRPr lang="cs-CZ"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332656"/>
            <a:ext cx="7272337" cy="576064"/>
          </a:xfrm>
        </p:spPr>
        <p:txBody>
          <a:bodyPr/>
          <a:lstStyle/>
          <a:p>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Další ročníky - pokračování </a:t>
            </a:r>
            <a:endParaRPr lang="cs-CZ" sz="2800" dirty="0"/>
          </a:p>
        </p:txBody>
      </p:sp>
      <p:sp>
        <p:nvSpPr>
          <p:cNvPr id="86019" name="Rectangle 3"/>
          <p:cNvSpPr>
            <a:spLocks noGrp="1" noChangeArrowheads="1"/>
          </p:cNvSpPr>
          <p:nvPr>
            <p:ph type="body" idx="1"/>
          </p:nvPr>
        </p:nvSpPr>
        <p:spPr>
          <a:xfrm>
            <a:off x="251520" y="1412776"/>
            <a:ext cx="8640960" cy="5184576"/>
          </a:xfrm>
        </p:spPr>
        <p:txBody>
          <a:bodyPr/>
          <a:lstStyle/>
          <a:p>
            <a:endParaRPr lang="cs-CZ" sz="2000" dirty="0" smtClean="0"/>
          </a:p>
          <a:p>
            <a:r>
              <a:rPr lang="cs-CZ" sz="2000" b="1" dirty="0" smtClean="0"/>
              <a:t>Ročník 28 – 1948-1949 </a:t>
            </a:r>
          </a:p>
          <a:p>
            <a:r>
              <a:rPr lang="cs-CZ" sz="2000" b="1" dirty="0" smtClean="0"/>
              <a:t>Rok 1948 (nástup socialismu) – žádná změna časopisu (proč ???)</a:t>
            </a:r>
          </a:p>
          <a:p>
            <a:r>
              <a:rPr lang="cs-CZ" sz="2000" dirty="0" smtClean="0"/>
              <a:t>Na 2.s. obálky v č. 1 je informace o členských příspěvcích v Jednotě</a:t>
            </a:r>
          </a:p>
          <a:p>
            <a:pPr>
              <a:buNone/>
            </a:pPr>
            <a:endParaRPr lang="cs-CZ" sz="2000" dirty="0" smtClean="0"/>
          </a:p>
          <a:p>
            <a:r>
              <a:rPr lang="cs-CZ" sz="2000" dirty="0" smtClean="0"/>
              <a:t>Nová obálka</a:t>
            </a:r>
          </a:p>
          <a:p>
            <a:endParaRPr lang="cs-CZ" sz="2000" dirty="0" smtClean="0"/>
          </a:p>
          <a:p>
            <a:pPr>
              <a:buNone/>
            </a:pPr>
            <a:endParaRPr lang="cs-CZ"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51520" y="1628800"/>
            <a:ext cx="8712968" cy="4896544"/>
          </a:xfrm>
        </p:spPr>
        <p:txBody>
          <a:bodyPr/>
          <a:lstStyle/>
          <a:p>
            <a:endParaRPr lang="cs-CZ" sz="2000" dirty="0" smtClean="0"/>
          </a:p>
          <a:p>
            <a:pPr>
              <a:buNone/>
            </a:pPr>
            <a:endParaRPr lang="cs-CZ" sz="2000" dirty="0" smtClean="0"/>
          </a:p>
        </p:txBody>
      </p:sp>
      <p:pic>
        <p:nvPicPr>
          <p:cNvPr id="5" name="Obrázek 4" descr="Rozhledy_r28_1948.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332656"/>
            <a:ext cx="7272337" cy="576064"/>
          </a:xfrm>
        </p:spPr>
        <p:txBody>
          <a:bodyPr/>
          <a:lstStyle/>
          <a:p>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Další ročníky - pokračování </a:t>
            </a:r>
            <a:endParaRPr lang="cs-CZ" sz="2800" dirty="0"/>
          </a:p>
        </p:txBody>
      </p:sp>
      <p:sp>
        <p:nvSpPr>
          <p:cNvPr id="86019" name="Rectangle 3"/>
          <p:cNvSpPr>
            <a:spLocks noGrp="1" noChangeArrowheads="1"/>
          </p:cNvSpPr>
          <p:nvPr>
            <p:ph type="body" idx="1"/>
          </p:nvPr>
        </p:nvSpPr>
        <p:spPr>
          <a:xfrm>
            <a:off x="251520" y="1772816"/>
            <a:ext cx="8640960" cy="4824536"/>
          </a:xfrm>
        </p:spPr>
        <p:txBody>
          <a:bodyPr/>
          <a:lstStyle/>
          <a:p>
            <a:r>
              <a:rPr lang="cs-CZ" sz="2000" b="1" dirty="0" smtClean="0"/>
              <a:t>Ročník 30 – 1950-1951, 5 čísel</a:t>
            </a:r>
          </a:p>
          <a:p>
            <a:r>
              <a:rPr lang="cs-CZ" sz="2000" b="1" dirty="0" smtClean="0"/>
              <a:t>Ročník 31 – 1952 – prvně vychází podle kalendářního roku</a:t>
            </a:r>
          </a:p>
          <a:p>
            <a:r>
              <a:rPr lang="cs-CZ" sz="2000" b="1" dirty="0" smtClean="0"/>
              <a:t>Nově 6 čísel </a:t>
            </a:r>
          </a:p>
          <a:p>
            <a:r>
              <a:rPr lang="cs-CZ" sz="2000" dirty="0" smtClean="0"/>
              <a:t>V čísle 1 (1952) je následující předmluva</a:t>
            </a:r>
          </a:p>
          <a:p>
            <a:r>
              <a:rPr lang="cs-CZ" sz="2000" dirty="0" smtClean="0"/>
              <a:t>„Ideová konference vědeckých pracovníků čs. vysokých škol  27.II. – 1.III. v Brně“</a:t>
            </a:r>
          </a:p>
          <a:p>
            <a:r>
              <a:rPr lang="cs-CZ" sz="2000" dirty="0" smtClean="0"/>
              <a:t>Číslo 2 – článek „Udělení Stalinových cen za vynikající práce v oboru vědy a vynálezů za rok 1951“ – ceny sovětským vědcům</a:t>
            </a:r>
          </a:p>
          <a:p>
            <a:r>
              <a:rPr lang="cs-CZ" sz="2000" dirty="0" smtClean="0"/>
              <a:t>Každé číslo má jinou obálku</a:t>
            </a:r>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endParaRPr lang="cs-CZ"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45718"/>
            <a:ext cx="7272337" cy="45719"/>
          </a:xfrm>
        </p:spPr>
        <p:txBody>
          <a:bodyPr/>
          <a:lstStyle/>
          <a:p>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endParaRPr lang="cs-CZ" sz="2800" dirty="0"/>
          </a:p>
        </p:txBody>
      </p:sp>
      <p:sp>
        <p:nvSpPr>
          <p:cNvPr id="86019" name="Rectangle 3"/>
          <p:cNvSpPr>
            <a:spLocks noGrp="1" noChangeArrowheads="1"/>
          </p:cNvSpPr>
          <p:nvPr>
            <p:ph type="body" idx="1"/>
          </p:nvPr>
        </p:nvSpPr>
        <p:spPr>
          <a:xfrm>
            <a:off x="-252536" y="0"/>
            <a:ext cx="9396536" cy="6858000"/>
          </a:xfrm>
        </p:spPr>
        <p:txBody>
          <a:bodyPr/>
          <a:lstStyle/>
          <a:p>
            <a:r>
              <a:rPr lang="cs-CZ" sz="1800" i="1" dirty="0" smtClean="0"/>
              <a:t>Soudruzi,</a:t>
            </a:r>
          </a:p>
          <a:p>
            <a:r>
              <a:rPr lang="cs-CZ" sz="1800" i="1" dirty="0" smtClean="0"/>
              <a:t>dostáváte do rukou 1. číslo nového ročníku Rozhledů. Náš časopis, jenž doposud sloužil poměrně úzkému okruhu čtenářů, mění podstatně svoje zaměření. Má ode dneška pomáhat co nejširším lidovým vrstvám, má pomáhat pracujícím v továrnách i na polích, všem bojovníkům za šťastný socialistický zítřek naší vlasti. Chceme vás seznamovat s výsledky a cílem přírodovědeckého bádání a učit vás rozumět vědě a chápat její význam pro výstavbu socialismu a její úzkou souvislost s vaším každodenním zaměstnáním. Chceme vás přesvědčit, že studium matematiky, fysiky a chemie (vědních oborů, kterými se v našem časopisu budeme zabývat) vám otevře docela nový pohled do vaší práce a ukáže vám na příkladech sovětských a našich novátorů nové možnosti jejího zlepšení. Ale nejen to. Poznáním přírodních věd se naučíte správně nazírat na dějiny. Ukážeme vám, jak velký význam mají přírodní vědy pro vývoj lidské společnosti a jak jasným světlem vědecky zjištěných fakt rozlišují pravdu od lži, vědu od pověry. Úkol, který jsme si vytkli, není snadný. Redakci našeho nového časopisu tvoříme většinou my, mladí přírodovědci. Máme chuť do práce, ale víme, že bez spolupráce s vámi nemůžeme vytvořit dobrý časopis. Proto vás prosíme: pomáhejte nám! Pište nám, co se vám na časopise líbí a co nelíbí, co vás zajímá, kterým článkům jste nerozuměli, co chcete podrobněji vysvětlit atd. Posílejte nám sami příspěvky, které bychom mohli uveřejnit. Jedině takovou spoluprací vytvoříme časopis, jenž bude plnit úkoly, které jsme si vytyčili. Jedině tak odstraníme neblahé následky dřívějšího způsobu vyučování, které vychovávalo na jedné straně (v měšťanských školách) budoucí dělníky v rutinéry neschopné samostatného tvořivého myšlení a na druhé straně (v gymnasiích) intelektuály ohrnující nos nad lidmi bez maturity. Jedině takovou spoluprací docílíme spojení vědy s technikou, </a:t>
            </a:r>
            <a:r>
              <a:rPr lang="cs-CZ" sz="1800" i="1" dirty="0" err="1" smtClean="0"/>
              <a:t>theorie</a:t>
            </a:r>
            <a:r>
              <a:rPr lang="cs-CZ" sz="1800" i="1" dirty="0" smtClean="0"/>
              <a:t> s praxí. Redakce</a:t>
            </a:r>
          </a:p>
          <a:p>
            <a:pPr>
              <a:buNone/>
            </a:pPr>
            <a:endParaRPr lang="cs-CZ"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Rozhledy_r31_1952.jpg"/>
          <p:cNvPicPr>
            <a:picLocks noChangeAspect="1"/>
          </p:cNvPicPr>
          <p:nvPr/>
        </p:nvPicPr>
        <p:blipFill>
          <a:blip r:embed="rId2" cstate="print"/>
          <a:stretch>
            <a:fillRect/>
          </a:stretch>
        </p:blipFill>
        <p:spPr>
          <a:xfrm>
            <a:off x="2184937" y="0"/>
            <a:ext cx="4774125" cy="6858000"/>
          </a:xfrm>
          <a:prstGeom prst="rect">
            <a:avLst/>
          </a:prstGeom>
        </p:spPr>
      </p:pic>
      <p:sp>
        <p:nvSpPr>
          <p:cNvPr id="3" name="Obdélník 2"/>
          <p:cNvSpPr/>
          <p:nvPr/>
        </p:nvSpPr>
        <p:spPr>
          <a:xfrm>
            <a:off x="3043376" y="3244334"/>
            <a:ext cx="3057247" cy="369332"/>
          </a:xfrm>
          <a:prstGeom prst="rect">
            <a:avLst/>
          </a:prstGeom>
        </p:spPr>
        <p:txBody>
          <a:bodyPr wrap="none">
            <a:spAutoFit/>
          </a:bodyPr>
          <a:lstStyle/>
          <a:p>
            <a:r>
              <a:rPr lang="cs-CZ" dirty="0" smtClean="0"/>
              <a:t>Každé číslo má jinou obálku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Další ročníky - pokračování</a:t>
            </a:r>
            <a:endParaRPr lang="cs-CZ" sz="2800" dirty="0"/>
          </a:p>
        </p:txBody>
      </p:sp>
      <p:sp>
        <p:nvSpPr>
          <p:cNvPr id="3" name="Zástupný symbol pro obsah 2"/>
          <p:cNvSpPr>
            <a:spLocks noGrp="1"/>
          </p:cNvSpPr>
          <p:nvPr>
            <p:ph idx="1"/>
          </p:nvPr>
        </p:nvSpPr>
        <p:spPr/>
        <p:txBody>
          <a:bodyPr/>
          <a:lstStyle/>
          <a:p>
            <a:r>
              <a:rPr lang="cs-CZ" sz="2000" b="1" dirty="0" smtClean="0">
                <a:solidFill>
                  <a:srgbClr val="002060"/>
                </a:solidFill>
              </a:rPr>
              <a:t>Ročníky 32 – 34 – též vycházejí podle kalendářního roku</a:t>
            </a:r>
          </a:p>
          <a:p>
            <a:endParaRPr lang="cs-CZ" sz="2000" b="1" dirty="0" smtClean="0">
              <a:solidFill>
                <a:srgbClr val="002060"/>
              </a:solidFill>
            </a:endParaRPr>
          </a:p>
          <a:p>
            <a:r>
              <a:rPr lang="cs-CZ" sz="2000" b="1" dirty="0" smtClean="0">
                <a:solidFill>
                  <a:srgbClr val="002060"/>
                </a:solidFill>
              </a:rPr>
              <a:t>Ročník 32 – 1953</a:t>
            </a:r>
          </a:p>
          <a:p>
            <a:r>
              <a:rPr lang="cs-CZ" sz="2000" b="1" dirty="0" smtClean="0">
                <a:solidFill>
                  <a:srgbClr val="002060"/>
                </a:solidFill>
              </a:rPr>
              <a:t>Nový název – MATEMATICKO-PŘÍRODOVĚDECKÉ ROZHLEDY,        populárně vědecký časopis pro matematiku, fysiku a chemii</a:t>
            </a:r>
          </a:p>
          <a:p>
            <a:r>
              <a:rPr lang="cs-CZ" sz="2000" dirty="0" smtClean="0"/>
              <a:t>V předmluvě č. 1 jsou články k úmrtí v roce 1953: </a:t>
            </a:r>
          </a:p>
          <a:p>
            <a:r>
              <a:rPr lang="cs-CZ" sz="2000" dirty="0" smtClean="0"/>
              <a:t>„Soustrastný telegram ČSAV Akademii věd SSSR k úmrtí předsedy Rady ministrů SSSR generalissima Stalina“ – president ČSAV Zdeněk Nejedlý</a:t>
            </a:r>
          </a:p>
          <a:p>
            <a:r>
              <a:rPr lang="cs-CZ" sz="2000" dirty="0" smtClean="0"/>
              <a:t>„Soustrastný telegram Presidia Akademie věd SSSR zaslaný ČSAV k úmrtí presidenta Československé republiky Klementa Gottwalda“ – president AV SSSR  A. N. </a:t>
            </a:r>
            <a:r>
              <a:rPr lang="cs-CZ" sz="2000" dirty="0" err="1" smtClean="0"/>
              <a:t>Nesmějanov</a:t>
            </a:r>
            <a:endParaRPr lang="cs-CZ" sz="2000" dirty="0" smtClean="0"/>
          </a:p>
          <a:p>
            <a:pPr lvl="1">
              <a:buNone/>
            </a:pPr>
            <a:endParaRPr lang="cs-CZ"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260648"/>
            <a:ext cx="7283450" cy="648071"/>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323528" y="1196752"/>
            <a:ext cx="8568952" cy="5661248"/>
          </a:xfrm>
        </p:spPr>
        <p:txBody>
          <a:bodyPr/>
          <a:lstStyle/>
          <a:p>
            <a:r>
              <a:rPr lang="cs-CZ" sz="2000" b="1" dirty="0" smtClean="0">
                <a:solidFill>
                  <a:srgbClr val="002060"/>
                </a:solidFill>
              </a:rPr>
              <a:t>Ročník 35 – 1957 (tedy chybí rok 1956), 10 čísel</a:t>
            </a:r>
          </a:p>
          <a:p>
            <a:r>
              <a:rPr lang="cs-CZ" sz="2000" b="1" dirty="0" smtClean="0">
                <a:solidFill>
                  <a:srgbClr val="002060"/>
                </a:solidFill>
              </a:rPr>
              <a:t>Nový název – ROZHLEDY MATEMATICKO-FYSIKÁLNÍ,                   Časopis pro studující a učitele škol všeobecně vzdělávacích i odborných</a:t>
            </a:r>
          </a:p>
          <a:p>
            <a:r>
              <a:rPr lang="cs-CZ" sz="2000" dirty="0" smtClean="0"/>
              <a:t>Článek „…ukazoval cestu, obohatil život, zůstavil dílo“ –  oslava Antonína Zápotockého v souvislosti s jeho úmrtím (13.11. 1957)</a:t>
            </a:r>
          </a:p>
          <a:p>
            <a:r>
              <a:rPr lang="cs-CZ" sz="2000" dirty="0" smtClean="0"/>
              <a:t>A další články:</a:t>
            </a:r>
          </a:p>
          <a:p>
            <a:r>
              <a:rPr lang="cs-CZ" sz="1800" i="1" dirty="0" smtClean="0"/>
              <a:t>Letos 7. listopadu oslaví pokrokoví lidé celého světa čtyřicáté výročí Velké říjnové socialistické revoluce. 7. listopad 1917 je nejen začátkem nové éry v dějinách národů SSSR, ale zahajuje novou epochu lidstva.  </a:t>
            </a:r>
          </a:p>
          <a:p>
            <a:r>
              <a:rPr lang="cs-CZ" sz="1800" i="1" dirty="0" smtClean="0"/>
              <a:t>Pro nás bude vždy platit Gottwaldovo heslo: „Se Sovětským svazem na věčné časy a nikdy jinak.“ Ve spolupráci s národy Sovětského svazu budeme prací na výstavbě socialismu rozvíjet dílo, jemuž dal základ 7. listopad 1917.</a:t>
            </a:r>
          </a:p>
          <a:p>
            <a:r>
              <a:rPr lang="cs-CZ" sz="1800" i="1" dirty="0" smtClean="0"/>
              <a:t>Dne 17. listopadu 1957 zvolilo Národní shromáždění ČSR na doporučení Ústředního výboru Komunistické strany Československa a Národní fronty všemi hlasy do nejvyšší státní funkce s. Antonína Novotného. …</a:t>
            </a:r>
          </a:p>
          <a:p>
            <a:r>
              <a:rPr lang="cs-CZ" sz="2000" b="1" dirty="0" smtClean="0">
                <a:solidFill>
                  <a:srgbClr val="002060"/>
                </a:solidFill>
              </a:rPr>
              <a:t>Politicky bohatý ročník – zajímavé srovnání s 2. světovou válkou</a:t>
            </a:r>
            <a:endParaRPr lang="cs-CZ" sz="2000" b="1" i="1" dirty="0" smtClean="0">
              <a:solidFill>
                <a:srgbClr val="002060"/>
              </a:solidFill>
            </a:endParaRPr>
          </a:p>
          <a:p>
            <a:pPr>
              <a:buNone/>
            </a:pPr>
            <a:endParaRPr lang="cs-CZ" sz="2000" dirty="0" smtClean="0"/>
          </a:p>
          <a:p>
            <a:pPr>
              <a:buNone/>
            </a:pPr>
            <a:endParaRPr lang="cs-CZ" sz="2000" dirty="0" smtClean="0"/>
          </a:p>
          <a:p>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35_1957.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33375"/>
            <a:ext cx="7283450" cy="647354"/>
          </a:xfrm>
        </p:spPr>
        <p:txBody>
          <a:bodyPr/>
          <a:lstStyle/>
          <a:p>
            <a:r>
              <a:rPr lang="cs-CZ" sz="2800" dirty="0" smtClean="0"/>
              <a:t>Počátky Rozhledů</a:t>
            </a:r>
            <a:endParaRPr lang="cs-CZ" sz="2800" dirty="0"/>
          </a:p>
        </p:txBody>
      </p:sp>
      <p:sp>
        <p:nvSpPr>
          <p:cNvPr id="84995" name="Rectangle 3"/>
          <p:cNvSpPr>
            <a:spLocks noGrp="1" noChangeArrowheads="1"/>
          </p:cNvSpPr>
          <p:nvPr>
            <p:ph type="body" sz="half" idx="1"/>
          </p:nvPr>
        </p:nvSpPr>
        <p:spPr>
          <a:xfrm>
            <a:off x="457200" y="1700809"/>
            <a:ext cx="8363272" cy="4430116"/>
          </a:xfrm>
        </p:spPr>
        <p:txBody>
          <a:bodyPr/>
          <a:lstStyle/>
          <a:p>
            <a:pPr>
              <a:lnSpc>
                <a:spcPct val="80000"/>
              </a:lnSpc>
            </a:pPr>
            <a:r>
              <a:rPr lang="cs-CZ" sz="2000" b="1" dirty="0" smtClean="0">
                <a:solidFill>
                  <a:srgbClr val="002060"/>
                </a:solidFill>
              </a:rPr>
              <a:t>Prvotní název – Rozhledy matematicko-přírodovědné</a:t>
            </a:r>
          </a:p>
          <a:p>
            <a:pPr>
              <a:lnSpc>
                <a:spcPct val="80000"/>
              </a:lnSpc>
            </a:pPr>
            <a:r>
              <a:rPr lang="cs-CZ" sz="2000" b="1" dirty="0" smtClean="0">
                <a:solidFill>
                  <a:srgbClr val="002060"/>
                </a:solidFill>
              </a:rPr>
              <a:t>Poprvé vyšly v roce 1893</a:t>
            </a:r>
          </a:p>
          <a:p>
            <a:pPr>
              <a:lnSpc>
                <a:spcPct val="80000"/>
              </a:lnSpc>
            </a:pPr>
            <a:r>
              <a:rPr lang="cs-CZ" sz="2000" b="1" dirty="0" smtClean="0">
                <a:solidFill>
                  <a:srgbClr val="002060"/>
                </a:solidFill>
              </a:rPr>
              <a:t>Prvotně byly přílohou Časopisu pro pěstování matematiky a fysiky – ten začal vycházet v roce 1872</a:t>
            </a:r>
          </a:p>
          <a:p>
            <a:pPr>
              <a:lnSpc>
                <a:spcPct val="80000"/>
              </a:lnSpc>
            </a:pPr>
            <a:r>
              <a:rPr lang="cs-CZ" sz="2000" b="1" dirty="0" smtClean="0">
                <a:solidFill>
                  <a:srgbClr val="002060"/>
                </a:solidFill>
              </a:rPr>
              <a:t>Rozhledy jako samostatný časopis vznikl ve školním roce 1921-1922</a:t>
            </a:r>
          </a:p>
          <a:p>
            <a:pPr>
              <a:lnSpc>
                <a:spcPct val="80000"/>
              </a:lnSpc>
            </a:pPr>
            <a:endParaRPr lang="cs-CZ" sz="2000" b="1" dirty="0" smtClean="0">
              <a:solidFill>
                <a:srgbClr val="002060"/>
              </a:solidFill>
            </a:endParaRPr>
          </a:p>
          <a:p>
            <a:pPr>
              <a:lnSpc>
                <a:spcPct val="80000"/>
              </a:lnSpc>
            </a:pPr>
            <a:r>
              <a:rPr lang="cs-CZ" sz="2000" b="1" dirty="0" smtClean="0">
                <a:solidFill>
                  <a:srgbClr val="002060"/>
                </a:solidFill>
              </a:rPr>
              <a:t>Tato prezentace je zaměřena až na dobu samostatné existence časopisu </a:t>
            </a:r>
          </a:p>
          <a:p>
            <a:pPr>
              <a:lnSpc>
                <a:spcPct val="80000"/>
              </a:lnSpc>
            </a:pPr>
            <a:endParaRPr lang="cs-CZ" sz="2000" b="1" dirty="0" smtClean="0">
              <a:solidFill>
                <a:srgbClr val="002060"/>
              </a:solidFill>
            </a:endParaRPr>
          </a:p>
          <a:p>
            <a:pPr>
              <a:lnSpc>
                <a:spcPct val="80000"/>
              </a:lnSpc>
            </a:pPr>
            <a:r>
              <a:rPr lang="cs-CZ" sz="2000" b="1" dirty="0" smtClean="0">
                <a:solidFill>
                  <a:srgbClr val="002060"/>
                </a:solidFill>
              </a:rPr>
              <a:t>Dále jsou snímky 1. ročníku Rozhledů – Titulní obálka, Vnitřní strana svázaných všech čísel ročníku, Obsah </a:t>
            </a:r>
            <a:endParaRPr lang="cs-CZ" sz="2000" b="1" dirty="0">
              <a:solidFill>
                <a:srgbClr val="002060"/>
              </a:solidFill>
            </a:endParaRPr>
          </a:p>
          <a:p>
            <a:pPr>
              <a:lnSpc>
                <a:spcPct val="80000"/>
              </a:lnSpc>
            </a:pPr>
            <a:endParaRPr lang="cs-CZ" sz="2000" dirty="0"/>
          </a:p>
          <a:p>
            <a:endParaRPr lang="cs-CZ" sz="2000" dirty="0"/>
          </a:p>
        </p:txBody>
      </p:sp>
      <p:sp>
        <p:nvSpPr>
          <p:cNvPr id="849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188913"/>
            <a:ext cx="7283450" cy="576262"/>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179512" y="980728"/>
            <a:ext cx="8712968" cy="5877272"/>
          </a:xfrm>
        </p:spPr>
        <p:txBody>
          <a:bodyPr/>
          <a:lstStyle/>
          <a:p>
            <a:r>
              <a:rPr lang="cs-CZ" sz="2000" b="1" dirty="0" smtClean="0">
                <a:solidFill>
                  <a:srgbClr val="002060"/>
                </a:solidFill>
              </a:rPr>
              <a:t>Ročník 37 – 1959, 6 čísel místo 10 čísel z minulých let</a:t>
            </a:r>
          </a:p>
          <a:p>
            <a:r>
              <a:rPr lang="cs-CZ" sz="2000" b="1" dirty="0" smtClean="0">
                <a:solidFill>
                  <a:srgbClr val="002060"/>
                </a:solidFill>
              </a:rPr>
              <a:t>6 čísel proto, že se z vydávání podle kalendářního roku přešlo od dalšího ročníku 38 opět na vydávání podle školního roku</a:t>
            </a:r>
          </a:p>
          <a:p>
            <a:r>
              <a:rPr lang="cs-CZ" sz="2000" dirty="0" smtClean="0"/>
              <a:t>Článek „Za přestavbu našeho školství v duchu komunismu“:</a:t>
            </a:r>
          </a:p>
          <a:p>
            <a:r>
              <a:rPr lang="cs-CZ" sz="1800" i="1" dirty="0" smtClean="0"/>
              <a:t>Hlavním nedostatkem našeho dosavadního školského systému je, že nedokázal přes všechny kladné třídně politické změny náležitě překonat při výchově rozpor mezi fyzickou a duševní prací a že naše škola, zvláště jedenáctiletka, upadla do jednostranného intelektualismu. Ten se projevoval namnoze nezájmem jejích absolventů o budovatelské úsilí našeho lidu, podceňováním a pohrdáním fyzickou prací. …</a:t>
            </a:r>
          </a:p>
          <a:p>
            <a:r>
              <a:rPr lang="cs-CZ" sz="2000" dirty="0" smtClean="0"/>
              <a:t>Ročník 38 – 1959/60, 10 čísel</a:t>
            </a:r>
          </a:p>
          <a:p>
            <a:r>
              <a:rPr lang="cs-CZ" sz="2000" dirty="0" smtClean="0"/>
              <a:t>Ročníky 39 – 68, tj. 1960/61 – 1989/90 – 10 čísel</a:t>
            </a:r>
          </a:p>
          <a:p>
            <a:r>
              <a:rPr lang="cs-CZ" sz="2000" b="1" dirty="0" smtClean="0"/>
              <a:t>Řešitelé časopisecké soutěže – Jaroslav </a:t>
            </a:r>
            <a:r>
              <a:rPr lang="cs-CZ" sz="2000" b="1" dirty="0" err="1" smtClean="0"/>
              <a:t>Dittrich</a:t>
            </a:r>
            <a:r>
              <a:rPr lang="cs-CZ" sz="2000" b="1" dirty="0" smtClean="0"/>
              <a:t>, Petr Kůrka, Jindřich Bečvář, Jura Charvát, Pavel </a:t>
            </a:r>
            <a:r>
              <a:rPr lang="cs-CZ" sz="2000" b="1" dirty="0" err="1" smtClean="0"/>
              <a:t>Leischner</a:t>
            </a:r>
            <a:r>
              <a:rPr lang="cs-CZ" sz="2000" b="1" dirty="0" smtClean="0"/>
              <a:t>, Martin Šolc, </a:t>
            </a:r>
            <a:r>
              <a:rPr lang="cs-CZ" sz="2000" b="1" dirty="0" err="1" smtClean="0"/>
              <a:t>Pavol</a:t>
            </a:r>
            <a:r>
              <a:rPr lang="cs-CZ" sz="2000" b="1" dirty="0" smtClean="0"/>
              <a:t> </a:t>
            </a:r>
            <a:r>
              <a:rPr lang="cs-CZ" sz="2000" b="1" dirty="0" err="1" smtClean="0"/>
              <a:t>Černek</a:t>
            </a:r>
            <a:r>
              <a:rPr lang="cs-CZ" sz="2000" b="1" dirty="0" smtClean="0"/>
              <a:t>, Ivan </a:t>
            </a:r>
            <a:r>
              <a:rPr lang="cs-CZ" sz="2000" b="1" dirty="0" err="1" smtClean="0"/>
              <a:t>Netuka</a:t>
            </a:r>
            <a:r>
              <a:rPr lang="cs-CZ" sz="2000" b="1" dirty="0" smtClean="0"/>
              <a:t>, Jiří Binder, Karel Horák, Jaroslav </a:t>
            </a:r>
            <a:r>
              <a:rPr lang="cs-CZ" sz="2000" b="1" dirty="0" err="1" smtClean="0"/>
              <a:t>Švrček</a:t>
            </a:r>
            <a:r>
              <a:rPr lang="cs-CZ" sz="2000" b="1" dirty="0" smtClean="0"/>
              <a:t>, Pavel Tvrdík</a:t>
            </a:r>
          </a:p>
          <a:p>
            <a:r>
              <a:rPr lang="cs-CZ" sz="2000" b="1" dirty="0" smtClean="0"/>
              <a:t>Ročník 47 – 1968/69 – jde o rok 1968 – žádná zmínka – nato v dalších letech dosti článků s komunistickou tematikou</a:t>
            </a:r>
          </a:p>
          <a:p>
            <a:endParaRPr lang="cs-CZ" sz="2000" dirty="0" smtClean="0"/>
          </a:p>
          <a:p>
            <a:endParaRPr lang="cs-CZ" sz="2000" dirty="0" smtClean="0"/>
          </a:p>
          <a:p>
            <a:endParaRPr lang="cs-CZ" sz="2000" dirty="0" smtClean="0"/>
          </a:p>
          <a:p>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7" name="Obrázek 6" descr="Rozhledy_r38_1959.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252536" y="836712"/>
            <a:ext cx="9396536" cy="6021288"/>
          </a:xfrm>
        </p:spPr>
        <p:txBody>
          <a:bodyPr/>
          <a:lstStyle/>
          <a:p>
            <a:r>
              <a:rPr lang="cs-CZ" sz="2000" dirty="0" smtClean="0"/>
              <a:t>Ročník 40</a:t>
            </a:r>
          </a:p>
          <a:p>
            <a:r>
              <a:rPr lang="cs-CZ" sz="2000" dirty="0" smtClean="0"/>
              <a:t>Číslo 9 </a:t>
            </a:r>
          </a:p>
          <a:p>
            <a:endParaRPr lang="cs-CZ" sz="2000" dirty="0" smtClean="0"/>
          </a:p>
          <a:p>
            <a:pPr algn="ctr"/>
            <a:r>
              <a:rPr lang="cs-CZ" sz="1600" dirty="0" smtClean="0"/>
              <a:t>PRESIDENT ČESKOSLOVENSKÉ SOCIALISTICKÉ REPUBLIKY</a:t>
            </a:r>
          </a:p>
          <a:p>
            <a:pPr algn="ctr"/>
            <a:r>
              <a:rPr lang="cs-CZ" sz="1600" dirty="0" smtClean="0"/>
              <a:t>propůjčuje časopisu</a:t>
            </a:r>
          </a:p>
          <a:p>
            <a:pPr algn="ctr"/>
            <a:endParaRPr lang="cs-CZ" sz="1600" dirty="0" smtClean="0"/>
          </a:p>
          <a:p>
            <a:pPr algn="ctr"/>
            <a:r>
              <a:rPr lang="cs-CZ" sz="2000" dirty="0" smtClean="0"/>
              <a:t>ROZHLEDY MATEMATICKO-FYZIKÁLNÍ</a:t>
            </a:r>
          </a:p>
          <a:p>
            <a:pPr algn="ctr"/>
            <a:endParaRPr lang="cs-CZ" sz="2000" dirty="0" smtClean="0"/>
          </a:p>
          <a:p>
            <a:pPr algn="ctr"/>
            <a:r>
              <a:rPr lang="cs-CZ" sz="1800" dirty="0" smtClean="0"/>
              <a:t>za vynikající dlouholetou propagaci matematiky a fyziky mezi žactvem středních škol    a za účinnou pomoc při zvyšování úrovně vyučování těmto předmětům</a:t>
            </a:r>
          </a:p>
          <a:p>
            <a:pPr algn="ctr"/>
            <a:endParaRPr lang="cs-CZ" sz="1800" dirty="0" smtClean="0"/>
          </a:p>
          <a:p>
            <a:pPr algn="ctr"/>
            <a:r>
              <a:rPr lang="cs-CZ" sz="2000" dirty="0" smtClean="0"/>
              <a:t>VYZNAMENÁNÍ ZA ZÁSLUHY O VÝSTAVBU</a:t>
            </a:r>
          </a:p>
          <a:p>
            <a:pPr algn="ctr"/>
            <a:endParaRPr lang="cs-CZ" sz="2000" dirty="0" smtClean="0"/>
          </a:p>
          <a:p>
            <a:pPr algn="ctr"/>
            <a:r>
              <a:rPr lang="cs-CZ" sz="1600" dirty="0" smtClean="0"/>
              <a:t>V Praze dne 17. dubna 1962</a:t>
            </a:r>
          </a:p>
          <a:p>
            <a:pPr algn="ctr"/>
            <a:r>
              <a:rPr lang="cs-CZ" sz="1600" dirty="0" smtClean="0"/>
              <a:t>Ministr školství a kultury</a:t>
            </a:r>
          </a:p>
          <a:p>
            <a:pPr algn="ctr"/>
            <a:r>
              <a:rPr lang="cs-CZ" sz="1600" dirty="0" smtClean="0"/>
              <a:t>V z. Dr. </a:t>
            </a:r>
            <a:r>
              <a:rPr lang="cs-CZ" sz="1600" dirty="0" err="1" smtClean="0"/>
              <a:t>Křístek</a:t>
            </a:r>
            <a:endParaRPr lang="cs-CZ" sz="1600" dirty="0" smtClean="0"/>
          </a:p>
          <a:p>
            <a:pPr algn="ctr"/>
            <a:endParaRPr lang="cs-CZ" sz="2000" dirty="0" smtClean="0"/>
          </a:p>
          <a:p>
            <a:r>
              <a:rPr lang="cs-CZ" sz="2000" dirty="0" smtClean="0"/>
              <a:t> </a:t>
            </a:r>
          </a:p>
          <a:p>
            <a:pPr>
              <a:buNone/>
            </a:pPr>
            <a:endParaRPr lang="cs-CZ" sz="2000" dirty="0" smtClean="0"/>
          </a:p>
          <a:p>
            <a:pPr>
              <a:buNone/>
            </a:pPr>
            <a:endParaRPr lang="cs-CZ" sz="2000" dirty="0" smtClean="0"/>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3347">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334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0" y="980728"/>
            <a:ext cx="9144000" cy="5877272"/>
          </a:xfrm>
        </p:spPr>
        <p:txBody>
          <a:bodyPr/>
          <a:lstStyle/>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47_1968.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0" y="620688"/>
            <a:ext cx="9144000" cy="6237312"/>
          </a:xfrm>
        </p:spPr>
        <p:txBody>
          <a:bodyPr/>
          <a:lstStyle/>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60_1981.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68_1989.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1"/>
            <a:ext cx="7283450" cy="692696"/>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179512" y="1196752"/>
            <a:ext cx="8784976" cy="5661248"/>
          </a:xfrm>
        </p:spPr>
        <p:txBody>
          <a:bodyPr/>
          <a:lstStyle/>
          <a:p>
            <a:r>
              <a:rPr lang="cs-CZ" sz="2000" b="1" dirty="0" smtClean="0"/>
              <a:t>Ročník 69 – 1990/91, 8 čísel</a:t>
            </a:r>
          </a:p>
          <a:p>
            <a:r>
              <a:rPr lang="cs-CZ" sz="2000" dirty="0" smtClean="0"/>
              <a:t>Cena za jedno číslo – do č. 4 (rok 90) 3 Kčs, od č. 5 (rok 91) 7 Kčs</a:t>
            </a:r>
          </a:p>
          <a:p>
            <a:r>
              <a:rPr lang="cs-CZ" sz="2000" b="1" dirty="0" smtClean="0"/>
              <a:t>Redakční rada – vedoucí redaktor IVAN ŠTOLL</a:t>
            </a:r>
          </a:p>
          <a:p>
            <a:r>
              <a:rPr lang="cs-CZ" sz="2000" b="1" dirty="0" smtClean="0"/>
              <a:t>Redakční rada – Emil </a:t>
            </a:r>
            <a:r>
              <a:rPr lang="cs-CZ" sz="2000" b="1" dirty="0" err="1" smtClean="0"/>
              <a:t>Calda</a:t>
            </a:r>
            <a:r>
              <a:rPr lang="cs-CZ" sz="2000" b="1" dirty="0" smtClean="0"/>
              <a:t>, Milan </a:t>
            </a:r>
            <a:r>
              <a:rPr lang="cs-CZ" sz="2000" b="1" dirty="0" err="1" smtClean="0"/>
              <a:t>Hejný</a:t>
            </a:r>
            <a:r>
              <a:rPr lang="cs-CZ" sz="2000" b="1" dirty="0" smtClean="0"/>
              <a:t>, Ján </a:t>
            </a:r>
            <a:r>
              <a:rPr lang="cs-CZ" sz="2000" b="1" dirty="0" err="1" smtClean="0"/>
              <a:t>Chrapan</a:t>
            </a:r>
            <a:r>
              <a:rPr lang="cs-CZ" sz="2000" b="1" dirty="0" smtClean="0"/>
              <a:t>, Zdeněk </a:t>
            </a:r>
            <a:r>
              <a:rPr lang="cs-CZ" sz="2000" b="1" dirty="0" err="1" smtClean="0"/>
              <a:t>Janout</a:t>
            </a:r>
            <a:r>
              <a:rPr lang="cs-CZ" sz="2000" b="1" dirty="0" smtClean="0"/>
              <a:t>, Jiří Kadleček, Emil </a:t>
            </a:r>
            <a:r>
              <a:rPr lang="cs-CZ" sz="2000" b="1" dirty="0" err="1" smtClean="0"/>
              <a:t>Kraemer</a:t>
            </a:r>
            <a:r>
              <a:rPr lang="cs-CZ" sz="2000" b="1" dirty="0" smtClean="0"/>
              <a:t>, Pavel Krbec, Jana </a:t>
            </a:r>
            <a:r>
              <a:rPr lang="cs-CZ" sz="2000" b="1" dirty="0" err="1" smtClean="0"/>
              <a:t>Müllerová</a:t>
            </a:r>
            <a:r>
              <a:rPr lang="cs-CZ" sz="2000" b="1" dirty="0" smtClean="0"/>
              <a:t>, Marie Nováková, Emilie Osobová, Milan </a:t>
            </a:r>
            <a:r>
              <a:rPr lang="cs-CZ" sz="2000" b="1" dirty="0" err="1" smtClean="0"/>
              <a:t>Rojko</a:t>
            </a:r>
            <a:r>
              <a:rPr lang="cs-CZ" sz="2000" b="1" dirty="0" smtClean="0"/>
              <a:t>, Bedřich Sedlák, Martin Šolc, Milan Vlach</a:t>
            </a:r>
          </a:p>
          <a:p>
            <a:r>
              <a:rPr lang="cs-CZ" sz="2000" b="1" dirty="0" smtClean="0"/>
              <a:t>Redakční kruh – Milan Bednařík, Peter </a:t>
            </a:r>
            <a:r>
              <a:rPr lang="cs-CZ" sz="2000" b="1" dirty="0" err="1" smtClean="0"/>
              <a:t>Bero</a:t>
            </a:r>
            <a:r>
              <a:rPr lang="cs-CZ" sz="2000" b="1" dirty="0" smtClean="0"/>
              <a:t>, Jiří Herman, Karel Horák, Dag Hrubý, Dušan </a:t>
            </a:r>
            <a:r>
              <a:rPr lang="cs-CZ" sz="2000" b="1" dirty="0" err="1" smtClean="0"/>
              <a:t>Jedinák</a:t>
            </a:r>
            <a:r>
              <a:rPr lang="cs-CZ" sz="2000" b="1" dirty="0" smtClean="0"/>
              <a:t>, Stanislav </a:t>
            </a:r>
            <a:r>
              <a:rPr lang="cs-CZ" sz="2000" b="1" dirty="0" err="1" smtClean="0"/>
              <a:t>Jendroľ</a:t>
            </a:r>
            <a:r>
              <a:rPr lang="cs-CZ" sz="2000" b="1" dirty="0" smtClean="0"/>
              <a:t>, Zdeněk </a:t>
            </a:r>
            <a:r>
              <a:rPr lang="cs-CZ" sz="2000" b="1" dirty="0" err="1" smtClean="0"/>
              <a:t>Kluiber</a:t>
            </a:r>
            <a:r>
              <a:rPr lang="cs-CZ" sz="2000" b="1" dirty="0" smtClean="0"/>
              <a:t>, Jan Kratochvíl, Ladislav </a:t>
            </a:r>
            <a:r>
              <a:rPr lang="cs-CZ" sz="2000" b="1" dirty="0" err="1" smtClean="0"/>
              <a:t>Krlín</a:t>
            </a:r>
            <a:r>
              <a:rPr lang="cs-CZ" sz="2000" b="1" dirty="0" smtClean="0"/>
              <a:t>, Svatopluk Krupička, Aleš Lacina, Vladimír </a:t>
            </a:r>
            <a:r>
              <a:rPr lang="cs-CZ" sz="2000" b="1" dirty="0" err="1" smtClean="0"/>
              <a:t>Majerník</a:t>
            </a:r>
            <a:r>
              <a:rPr lang="cs-CZ" sz="2000" b="1" dirty="0" smtClean="0"/>
              <a:t>, Eva Pešková, Daniela </a:t>
            </a:r>
            <a:r>
              <a:rPr lang="cs-CZ" sz="2000" b="1" dirty="0" err="1" smtClean="0"/>
              <a:t>Řebíčková</a:t>
            </a:r>
            <a:r>
              <a:rPr lang="cs-CZ" sz="2000" b="1" dirty="0" smtClean="0"/>
              <a:t>, Karel </a:t>
            </a:r>
            <a:r>
              <a:rPr lang="cs-CZ" sz="2000" b="1" dirty="0" err="1" smtClean="0"/>
              <a:t>Sandler</a:t>
            </a:r>
            <a:r>
              <a:rPr lang="cs-CZ" sz="2000" b="1" dirty="0" smtClean="0"/>
              <a:t>, Ivan Šantavý, Eva Veselá, Vladimír Vícha, Ivo Volf, Antonín Vrba, Karel </a:t>
            </a:r>
            <a:r>
              <a:rPr lang="cs-CZ" sz="2000" b="1" dirty="0" err="1" smtClean="0"/>
              <a:t>Závěta</a:t>
            </a:r>
            <a:r>
              <a:rPr lang="cs-CZ" sz="2000" b="1" dirty="0" smtClean="0"/>
              <a:t>, Bohdan Zelinka</a:t>
            </a:r>
          </a:p>
          <a:p>
            <a:r>
              <a:rPr lang="cs-CZ" sz="2000" dirty="0" smtClean="0"/>
              <a:t>Články už mají SŠ úroveň přístupnou více žákům než odborníkům</a:t>
            </a:r>
          </a:p>
          <a:p>
            <a:r>
              <a:rPr lang="cs-CZ" sz="2000" b="1" dirty="0" smtClean="0"/>
              <a:t>V č. 1 – článek „Slovo úvodem“ – reaguje na 17. listopad 1989</a:t>
            </a:r>
          </a:p>
          <a:p>
            <a:pPr>
              <a:buNone/>
            </a:pPr>
            <a:endParaRPr lang="cs-CZ" sz="2000" b="1"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188641"/>
            <a:ext cx="7283450" cy="648072"/>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179512" y="1052736"/>
            <a:ext cx="8712968" cy="5805264"/>
          </a:xfrm>
        </p:spPr>
        <p:txBody>
          <a:bodyPr/>
          <a:lstStyle/>
          <a:p>
            <a:r>
              <a:rPr lang="cs-CZ" sz="2000" b="1" dirty="0" smtClean="0">
                <a:solidFill>
                  <a:srgbClr val="002060"/>
                </a:solidFill>
              </a:rPr>
              <a:t>Ročník 70 – 1992, 6 čísel</a:t>
            </a:r>
          </a:p>
          <a:p>
            <a:r>
              <a:rPr lang="cs-CZ" sz="2000" b="1" dirty="0" smtClean="0"/>
              <a:t>Změna cyklu vydávání – z cyklu školního roku na kalendářní rok</a:t>
            </a:r>
          </a:p>
          <a:p>
            <a:pPr>
              <a:buNone/>
            </a:pPr>
            <a:endParaRPr lang="cs-CZ" sz="2000" b="1" dirty="0" smtClean="0"/>
          </a:p>
          <a:p>
            <a:r>
              <a:rPr lang="cs-CZ" sz="2000" b="1" dirty="0" smtClean="0"/>
              <a:t>Rok 1993 absence vydávání – SPN přestalo časopis vydávat, Jednota v obtížné ekonomické situaci, časopis zachránilo nadšení Karla Horáka, jedno číslo zaplatila MFF UK a druhé číslo FJFI ČVUT</a:t>
            </a:r>
          </a:p>
          <a:p>
            <a:r>
              <a:rPr lang="cs-CZ" sz="2000" b="1" dirty="0" smtClean="0"/>
              <a:t>Nová redakční rada – vedení Ivan </a:t>
            </a:r>
            <a:r>
              <a:rPr lang="cs-CZ" sz="2000" b="1" dirty="0" err="1" smtClean="0"/>
              <a:t>Štoll</a:t>
            </a:r>
            <a:r>
              <a:rPr lang="cs-CZ" sz="2000" b="1" dirty="0" smtClean="0"/>
              <a:t>, Jiří Kadleček, Karel Horák</a:t>
            </a:r>
          </a:p>
          <a:p>
            <a:r>
              <a:rPr lang="cs-CZ" sz="2000" b="1" dirty="0" smtClean="0"/>
              <a:t>Členové redakční rady – Emil </a:t>
            </a:r>
            <a:r>
              <a:rPr lang="cs-CZ" sz="2000" b="1" dirty="0" err="1" smtClean="0"/>
              <a:t>Calda</a:t>
            </a:r>
            <a:r>
              <a:rPr lang="cs-CZ" sz="2000" b="1" dirty="0" smtClean="0"/>
              <a:t>, Zdeněk </a:t>
            </a:r>
            <a:r>
              <a:rPr lang="cs-CZ" sz="2000" b="1" dirty="0" err="1" smtClean="0"/>
              <a:t>Janout</a:t>
            </a:r>
            <a:r>
              <a:rPr lang="cs-CZ" sz="2000" b="1" dirty="0" smtClean="0"/>
              <a:t>, Zdeněk </a:t>
            </a:r>
            <a:r>
              <a:rPr lang="cs-CZ" sz="2000" b="1" dirty="0" err="1" smtClean="0"/>
              <a:t>Kluiber</a:t>
            </a:r>
            <a:r>
              <a:rPr lang="cs-CZ" sz="2000" b="1" dirty="0" smtClean="0"/>
              <a:t>, Jiří </a:t>
            </a:r>
            <a:r>
              <a:rPr lang="cs-CZ" sz="2000" b="1" dirty="0" err="1" smtClean="0"/>
              <a:t>Kottas</a:t>
            </a:r>
            <a:r>
              <a:rPr lang="cs-CZ" sz="2000" b="1" dirty="0" smtClean="0"/>
              <a:t>, Ivo Kraus, Marie Kubínová, Milan </a:t>
            </a:r>
            <a:r>
              <a:rPr lang="cs-CZ" sz="2000" b="1" dirty="0" err="1" smtClean="0"/>
              <a:t>Rojko</a:t>
            </a:r>
            <a:r>
              <a:rPr lang="cs-CZ" sz="2000" b="1" dirty="0" smtClean="0"/>
              <a:t>, Martin Šolc, Pavel </a:t>
            </a:r>
            <a:r>
              <a:rPr lang="cs-CZ" sz="2000" b="1" dirty="0" err="1" smtClean="0"/>
              <a:t>Töpfer</a:t>
            </a:r>
            <a:r>
              <a:rPr lang="cs-CZ" sz="2000" b="1" dirty="0" smtClean="0"/>
              <a:t>, Jaroslav </a:t>
            </a:r>
            <a:r>
              <a:rPr lang="cs-CZ" sz="2000" b="1" dirty="0" err="1" smtClean="0"/>
              <a:t>Zhouf</a:t>
            </a:r>
            <a:endParaRPr lang="cs-CZ" sz="2000" b="1" dirty="0" smtClean="0"/>
          </a:p>
          <a:p>
            <a:pPr>
              <a:buNone/>
            </a:pPr>
            <a:endParaRPr lang="cs-CZ" sz="2000" dirty="0" smtClean="0"/>
          </a:p>
          <a:p>
            <a:r>
              <a:rPr lang="cs-CZ" sz="2000" dirty="0" smtClean="0"/>
              <a:t>Ročník 71 – 1994, 6 čísel</a:t>
            </a:r>
          </a:p>
          <a:p>
            <a:r>
              <a:rPr lang="cs-CZ" sz="2000" dirty="0" smtClean="0"/>
              <a:t>Nově podtitul – Časopis pro studující středních škol a zájemce o matematiku, fyziku a informatiku</a:t>
            </a:r>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1"/>
            <a:ext cx="7283450" cy="692696"/>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179512" y="980728"/>
            <a:ext cx="8712968" cy="5877272"/>
          </a:xfrm>
        </p:spPr>
        <p:txBody>
          <a:bodyPr/>
          <a:lstStyle/>
          <a:p>
            <a:r>
              <a:rPr lang="cs-CZ" sz="2000" b="1" dirty="0" smtClean="0"/>
              <a:t>Ročník 72 – 1995, 6 čísel</a:t>
            </a:r>
          </a:p>
          <a:p>
            <a:r>
              <a:rPr lang="cs-CZ" sz="2000" b="1" dirty="0" smtClean="0"/>
              <a:t>Číslo 4 – věnováno jen FJFI ČVUT – všechny články jen od členů fakulty</a:t>
            </a:r>
          </a:p>
          <a:p>
            <a:r>
              <a:rPr lang="cs-CZ" sz="2000" b="1" dirty="0" smtClean="0"/>
              <a:t>Číslo 5 – věnováno jen MFF UK – všechny články jen od členů fakulty</a:t>
            </a:r>
          </a:p>
          <a:p>
            <a:endParaRPr lang="cs-CZ" sz="2000" dirty="0" smtClean="0"/>
          </a:p>
          <a:p>
            <a:r>
              <a:rPr lang="cs-CZ" sz="2000" dirty="0" smtClean="0"/>
              <a:t>Ročník 73 – 77, 1996 – 2000, 6 čísel</a:t>
            </a:r>
          </a:p>
          <a:p>
            <a:endParaRPr lang="cs-CZ" sz="2000" dirty="0" smtClean="0"/>
          </a:p>
          <a:p>
            <a:r>
              <a:rPr lang="cs-CZ" sz="2000" b="1" dirty="0" smtClean="0"/>
              <a:t>Ročník 78 – 2001 (dvojčíslo1-2, číslo 3),      2004 (číslo 4)</a:t>
            </a:r>
          </a:p>
          <a:p>
            <a:endParaRPr lang="cs-CZ" sz="2000" b="1" dirty="0" smtClean="0"/>
          </a:p>
          <a:p>
            <a:r>
              <a:rPr lang="cs-CZ" sz="2000" b="1" dirty="0" smtClean="0"/>
              <a:t>Ročník 79 – 2002, 1 číslo – vložený ročník mezi nedokončený předchozí ročník </a:t>
            </a:r>
          </a:p>
          <a:p>
            <a:r>
              <a:rPr lang="cs-CZ" sz="2000" b="1" dirty="0" smtClean="0"/>
              <a:t>Celé číslo věnováno vzdělávání v práci s grafickými kalkulátory T3 – vytvořeno na MFF UK – číslo jako reklama na grafické kalkulátory</a:t>
            </a:r>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179512" y="980728"/>
            <a:ext cx="8712968" cy="5877272"/>
          </a:xfrm>
        </p:spPr>
        <p:txBody>
          <a:bodyPr/>
          <a:lstStyle/>
          <a:p>
            <a:endParaRPr lang="cs-CZ" sz="2000" dirty="0" smtClean="0"/>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74_1997.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5" name="Obrázek 4" descr="Rozhledy_r1_1921.jpg"/>
          <p:cNvPicPr>
            <a:picLocks noChangeAspect="1"/>
          </p:cNvPicPr>
          <p:nvPr/>
        </p:nvPicPr>
        <p:blipFill>
          <a:blip r:embed="rId2" cstate="print"/>
          <a:stretch>
            <a:fillRect/>
          </a:stretch>
        </p:blipFill>
        <p:spPr>
          <a:xfrm>
            <a:off x="2339752" y="0"/>
            <a:ext cx="4542183"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179512" y="1052736"/>
            <a:ext cx="8712968" cy="5805264"/>
          </a:xfrm>
        </p:spPr>
        <p:txBody>
          <a:bodyPr/>
          <a:lstStyle/>
          <a:p>
            <a:endParaRPr lang="cs-CZ" sz="2000" dirty="0" smtClean="0"/>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76_1999.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179512" y="1052736"/>
            <a:ext cx="8712968" cy="5805264"/>
          </a:xfrm>
        </p:spPr>
        <p:txBody>
          <a:bodyPr/>
          <a:lstStyle/>
          <a:p>
            <a:endParaRPr lang="cs-CZ" sz="2000" dirty="0" smtClean="0"/>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76_1999.jpg"/>
          <p:cNvPicPr>
            <a:picLocks noChangeAspect="1"/>
          </p:cNvPicPr>
          <p:nvPr/>
        </p:nvPicPr>
        <p:blipFill>
          <a:blip r:embed="rId2" cstate="print"/>
          <a:stretch>
            <a:fillRect/>
          </a:stretch>
        </p:blipFill>
        <p:spPr>
          <a:xfrm>
            <a:off x="2184937" y="0"/>
            <a:ext cx="4774125" cy="6858000"/>
          </a:xfrm>
          <a:prstGeom prst="rect">
            <a:avLst/>
          </a:prstGeom>
        </p:spPr>
      </p:pic>
      <p:pic>
        <p:nvPicPr>
          <p:cNvPr id="5" name="Obrázek 4" descr="Rozhledy_r79_2002.jpg"/>
          <p:cNvPicPr>
            <a:picLocks noChangeAspect="1"/>
          </p:cNvPicPr>
          <p:nvPr/>
        </p:nvPicPr>
        <p:blipFill>
          <a:blip r:embed="rId3" cstate="print"/>
          <a:stretch>
            <a:fillRect/>
          </a:stretch>
        </p:blipFill>
        <p:spPr>
          <a:xfrm>
            <a:off x="2184937" y="27384"/>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1"/>
            <a:ext cx="7283450" cy="692696"/>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179512" y="1052736"/>
            <a:ext cx="8712968" cy="5805264"/>
          </a:xfrm>
        </p:spPr>
        <p:txBody>
          <a:bodyPr/>
          <a:lstStyle/>
          <a:p>
            <a:r>
              <a:rPr lang="cs-CZ" sz="2000" b="1" dirty="0" smtClean="0"/>
              <a:t>Mezi lety 2002 a 2005 nastala velká mezera, bylo třeba najít zájemce o pokračování ve vydávání Rozhledů</a:t>
            </a:r>
          </a:p>
          <a:p>
            <a:r>
              <a:rPr lang="cs-CZ" sz="2000" b="1" dirty="0" smtClean="0"/>
              <a:t>Ročník 80 – 2005, 4 čísla, vydávání podle kalendářního roku</a:t>
            </a:r>
          </a:p>
          <a:p>
            <a:r>
              <a:rPr lang="cs-CZ" sz="2000" b="1" dirty="0" smtClean="0"/>
              <a:t>Nová redakční rada – vedoucí redaktor Jaroslav </a:t>
            </a:r>
            <a:r>
              <a:rPr lang="cs-CZ" sz="2000" b="1" dirty="0" err="1" smtClean="0"/>
              <a:t>Zhouf</a:t>
            </a:r>
            <a:r>
              <a:rPr lang="cs-CZ" sz="2000" b="1" dirty="0" smtClean="0"/>
              <a:t>, zástupce Jura Charvát, redaktor pro M Jaromír </a:t>
            </a:r>
            <a:r>
              <a:rPr lang="cs-CZ" sz="2000" b="1" dirty="0" err="1" smtClean="0"/>
              <a:t>Šimša</a:t>
            </a:r>
            <a:r>
              <a:rPr lang="cs-CZ" sz="2000" b="1" dirty="0" smtClean="0"/>
              <a:t>, redaktor pro F Martin Macháček</a:t>
            </a:r>
          </a:p>
          <a:p>
            <a:r>
              <a:rPr lang="cs-CZ" sz="2000" b="1" dirty="0" smtClean="0"/>
              <a:t>Dále – Emil </a:t>
            </a:r>
            <a:r>
              <a:rPr lang="cs-CZ" sz="2000" b="1" dirty="0" err="1" smtClean="0"/>
              <a:t>Calda</a:t>
            </a:r>
            <a:r>
              <a:rPr lang="cs-CZ" sz="2000" b="1" dirty="0" smtClean="0"/>
              <a:t>, Zdeněk Drozd, Petr Hanuš, Karel Horák, Rudolf Klepáček, Zdeněk </a:t>
            </a:r>
            <a:r>
              <a:rPr lang="cs-CZ" sz="2000" b="1" dirty="0" err="1" smtClean="0"/>
              <a:t>Kluiber</a:t>
            </a:r>
            <a:r>
              <a:rPr lang="cs-CZ" sz="2000" b="1" dirty="0" smtClean="0"/>
              <a:t>, Ivo Kraus, Marie Kubínová, Ivan </a:t>
            </a:r>
            <a:r>
              <a:rPr lang="cs-CZ" sz="2000" b="1" dirty="0" err="1" smtClean="0"/>
              <a:t>Štoll</a:t>
            </a:r>
            <a:r>
              <a:rPr lang="cs-CZ" sz="2000" b="1" dirty="0" smtClean="0"/>
              <a:t>, Pavel </a:t>
            </a:r>
            <a:r>
              <a:rPr lang="cs-CZ" sz="2000" b="1" dirty="0" err="1" smtClean="0"/>
              <a:t>Töpfer</a:t>
            </a:r>
            <a:r>
              <a:rPr lang="cs-CZ" sz="2000" b="1" dirty="0" smtClean="0"/>
              <a:t>, Ivo Volf, Bohumil Vybíral, Vladimír Wagner</a:t>
            </a:r>
          </a:p>
          <a:p>
            <a:endParaRPr lang="cs-CZ" sz="1600" dirty="0" smtClean="0"/>
          </a:p>
          <a:p>
            <a:r>
              <a:rPr lang="cs-CZ" sz="2000" dirty="0" smtClean="0"/>
              <a:t>Ročníky 81 – 93,  2006 – 2018, 4 čísla</a:t>
            </a:r>
            <a:endParaRPr lang="cs-CZ" sz="1800" dirty="0" smtClean="0"/>
          </a:p>
          <a:p>
            <a:r>
              <a:rPr lang="cs-CZ" sz="2000" b="1" dirty="0" smtClean="0"/>
              <a:t>Ročník 85 – 2010</a:t>
            </a:r>
          </a:p>
          <a:p>
            <a:r>
              <a:rPr lang="cs-CZ" sz="2000" b="1" dirty="0" smtClean="0"/>
              <a:t>Číslo 4 – věnováno FJFI ČVUT v rámci 55 let existence fakulty</a:t>
            </a:r>
          </a:p>
          <a:p>
            <a:r>
              <a:rPr lang="cs-CZ" sz="2000" b="1" dirty="0" smtClean="0"/>
              <a:t>Ročník 89 – 2014, redakční rada – nově </a:t>
            </a:r>
            <a:r>
              <a:rPr lang="cs-CZ" sz="2000" b="1" dirty="0" err="1" smtClean="0"/>
              <a:t>Ĺubomíra</a:t>
            </a:r>
            <a:r>
              <a:rPr lang="cs-CZ" sz="2000" b="1" dirty="0" smtClean="0"/>
              <a:t> Dvořáková (</a:t>
            </a:r>
            <a:r>
              <a:rPr lang="cs-CZ" sz="2000" b="1" dirty="0" err="1" smtClean="0"/>
              <a:t>Balková</a:t>
            </a:r>
            <a:r>
              <a:rPr lang="cs-CZ" sz="2000" b="1" dirty="0" smtClean="0"/>
              <a:t>)</a:t>
            </a:r>
          </a:p>
          <a:p>
            <a:r>
              <a:rPr lang="cs-CZ" sz="2000" b="1" dirty="0" smtClean="0"/>
              <a:t>Ročník 90 – 2015</a:t>
            </a:r>
          </a:p>
          <a:p>
            <a:r>
              <a:rPr lang="cs-CZ" sz="2000" b="1" dirty="0" smtClean="0"/>
              <a:t>Dvojčíslo 1-2 – věnováno FJFI ČVUT v rámci 60 let existence fakulty</a:t>
            </a:r>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33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334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334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sz="half" idx="1"/>
          </p:nvPr>
        </p:nvSpPr>
        <p:spPr>
          <a:xfrm>
            <a:off x="179512" y="1052736"/>
            <a:ext cx="8712968" cy="5805264"/>
          </a:xfrm>
        </p:spPr>
        <p:txBody>
          <a:bodyPr/>
          <a:lstStyle/>
          <a:p>
            <a:endParaRPr lang="cs-CZ" sz="2000" dirty="0" smtClean="0"/>
          </a:p>
          <a:p>
            <a:pPr>
              <a:buNone/>
            </a:pPr>
            <a:endParaRPr lang="cs-CZ" sz="2000" dirty="0" smtClean="0"/>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Rozhledy_r80_2005.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68313" y="1"/>
            <a:ext cx="7283450" cy="692696"/>
          </a:xfrm>
        </p:spPr>
        <p:txBody>
          <a:bodyPr/>
          <a:lstStyle/>
          <a:p>
            <a:r>
              <a:rPr lang="cs-CZ" sz="2800" dirty="0" smtClean="0"/>
              <a:t>Další ročníky - pokračování</a:t>
            </a:r>
            <a:endParaRPr lang="cs-CZ" sz="2800" dirty="0"/>
          </a:p>
        </p:txBody>
      </p:sp>
      <p:sp>
        <p:nvSpPr>
          <p:cNvPr id="313347" name="Rectangle 3"/>
          <p:cNvSpPr>
            <a:spLocks noGrp="1" noChangeArrowheads="1"/>
          </p:cNvSpPr>
          <p:nvPr>
            <p:ph type="body" sz="half" idx="1"/>
          </p:nvPr>
        </p:nvSpPr>
        <p:spPr>
          <a:xfrm>
            <a:off x="179512" y="1052736"/>
            <a:ext cx="8712968" cy="5805264"/>
          </a:xfrm>
        </p:spPr>
        <p:txBody>
          <a:bodyPr/>
          <a:lstStyle/>
          <a:p>
            <a:r>
              <a:rPr lang="cs-CZ" sz="2000" b="1" dirty="0" smtClean="0"/>
              <a:t>Ročníky 94 – 97, 2019 – 2022, 4 čísla</a:t>
            </a:r>
          </a:p>
          <a:p>
            <a:r>
              <a:rPr lang="cs-CZ" sz="2000" b="1" dirty="0" smtClean="0"/>
              <a:t>Vedoucí redaktorka Marie </a:t>
            </a:r>
            <a:r>
              <a:rPr lang="cs-CZ" sz="2000" b="1" dirty="0" err="1" smtClean="0"/>
              <a:t>Snětinová</a:t>
            </a:r>
            <a:r>
              <a:rPr lang="cs-CZ" sz="2000" b="1" dirty="0" smtClean="0"/>
              <a:t>  (MFF UK)</a:t>
            </a:r>
          </a:p>
          <a:p>
            <a:endParaRPr lang="cs-CZ" sz="2000" b="1" dirty="0" smtClean="0"/>
          </a:p>
          <a:p>
            <a:r>
              <a:rPr lang="cs-CZ" sz="2000" b="1" dirty="0" smtClean="0"/>
              <a:t>Ročníky 99 – 100, 2023 – 2025, 4 čísla</a:t>
            </a:r>
          </a:p>
          <a:p>
            <a:r>
              <a:rPr lang="cs-CZ" sz="2000" b="1" dirty="0" smtClean="0"/>
              <a:t>Vedoucí redaktorka </a:t>
            </a:r>
            <a:r>
              <a:rPr lang="cs-CZ" sz="2000" b="1" dirty="0" err="1" smtClean="0"/>
              <a:t>Ĺubomíra</a:t>
            </a:r>
            <a:r>
              <a:rPr lang="cs-CZ" sz="2000" b="1" dirty="0" smtClean="0"/>
              <a:t> Dvořáková (</a:t>
            </a:r>
            <a:r>
              <a:rPr lang="cs-CZ" sz="2000" b="1" dirty="0" err="1" smtClean="0"/>
              <a:t>Balková</a:t>
            </a:r>
            <a:r>
              <a:rPr lang="cs-CZ" sz="2000" b="1" dirty="0" smtClean="0"/>
              <a:t>)  (FJFI)</a:t>
            </a:r>
          </a:p>
          <a:p>
            <a:pPr>
              <a:buNone/>
            </a:pPr>
            <a:endParaRPr lang="cs-CZ" sz="2000" dirty="0" smtClean="0"/>
          </a:p>
          <a:p>
            <a:pPr>
              <a:buNone/>
            </a:pPr>
            <a:endParaRPr lang="cs-CZ" sz="2000" dirty="0" smtClean="0"/>
          </a:p>
          <a:p>
            <a:pPr>
              <a:buNone/>
            </a:pPr>
            <a:endParaRPr lang="cs-CZ" sz="2000" dirty="0" smtClean="0"/>
          </a:p>
          <a:p>
            <a:endParaRPr lang="cs-CZ" sz="2000" dirty="0" smtClean="0"/>
          </a:p>
          <a:p>
            <a:endParaRPr lang="cs-CZ" sz="2000" dirty="0" smtClean="0"/>
          </a:p>
          <a:p>
            <a:endParaRPr lang="cs-CZ" sz="2000" dirty="0" smtClean="0"/>
          </a:p>
          <a:p>
            <a:pPr>
              <a:buNone/>
            </a:pPr>
            <a:r>
              <a:rPr lang="cs-CZ" sz="2000" dirty="0" smtClean="0"/>
              <a:t>.</a:t>
            </a:r>
          </a:p>
          <a:p>
            <a:pPr>
              <a:buNone/>
            </a:pPr>
            <a:endParaRPr lang="cs-CZ" sz="1800" i="1" dirty="0" smtClean="0"/>
          </a:p>
          <a:p>
            <a:endParaRPr lang="cs-CZ" sz="2000" dirty="0" smtClean="0"/>
          </a:p>
          <a:p>
            <a:endParaRPr lang="cs-CZ" sz="2000" dirty="0" smtClean="0"/>
          </a:p>
          <a:p>
            <a:pPr>
              <a:buNone/>
            </a:pPr>
            <a:endParaRPr lang="cs-CZ" sz="1800" i="1" dirty="0" smtClean="0"/>
          </a:p>
          <a:p>
            <a:pPr>
              <a:buNone/>
            </a:pPr>
            <a:endParaRPr lang="cs-CZ" sz="2000" dirty="0" smtClean="0"/>
          </a:p>
          <a:p>
            <a:pPr>
              <a:buNone/>
            </a:pPr>
            <a:endParaRPr lang="cs-CZ" sz="2000" dirty="0" smtClean="0"/>
          </a:p>
          <a:p>
            <a:endParaRPr lang="cs-CZ" sz="2000" dirty="0"/>
          </a:p>
          <a:p>
            <a:endParaRPr lang="cs-CZ" sz="2000" dirty="0"/>
          </a:p>
          <a:p>
            <a:endParaRPr lang="cs-CZ" sz="2000" dirty="0"/>
          </a:p>
          <a:p>
            <a:pPr>
              <a:buNone/>
            </a:pPr>
            <a:endParaRPr lang="cs-CZ" sz="2000" dirty="0" smtClean="0"/>
          </a:p>
          <a:p>
            <a:endParaRPr lang="cs-CZ" sz="2400" dirty="0"/>
          </a:p>
          <a:p>
            <a:endParaRPr lang="cs-CZ" sz="2400" dirty="0"/>
          </a:p>
          <a:p>
            <a:endParaRPr lang="cs-CZ" sz="2400" dirty="0"/>
          </a:p>
          <a:p>
            <a:pPr>
              <a:buFont typeface="Wingdings" pitchFamily="2" charset="2"/>
              <a:buNone/>
            </a:pP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
        <p:nvSpPr>
          <p:cNvPr id="3133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122238"/>
            <a:ext cx="7354888" cy="1074737"/>
          </a:xfrm>
        </p:spPr>
        <p:txBody>
          <a:bodyPr/>
          <a:lstStyle/>
          <a:p>
            <a:r>
              <a:rPr lang="cs-CZ" sz="2800" dirty="0" smtClean="0"/>
              <a:t>Závěrečná rekapitulace </a:t>
            </a:r>
            <a:br>
              <a:rPr lang="cs-CZ" sz="2800" dirty="0" smtClean="0"/>
            </a:br>
            <a:r>
              <a:rPr lang="cs-CZ" sz="2800" dirty="0" smtClean="0"/>
              <a:t>za 93 ročníků Rozhledů</a:t>
            </a:r>
            <a:endParaRPr lang="cs-CZ" sz="2800" dirty="0"/>
          </a:p>
        </p:txBody>
      </p:sp>
      <p:sp>
        <p:nvSpPr>
          <p:cNvPr id="364547" name="Rectangle 3"/>
          <p:cNvSpPr>
            <a:spLocks noGrp="1" noChangeArrowheads="1"/>
          </p:cNvSpPr>
          <p:nvPr>
            <p:ph type="body" idx="1"/>
          </p:nvPr>
        </p:nvSpPr>
        <p:spPr>
          <a:xfrm>
            <a:off x="323528" y="1719263"/>
            <a:ext cx="8496944" cy="4411662"/>
          </a:xfrm>
        </p:spPr>
        <p:txBody>
          <a:bodyPr/>
          <a:lstStyle/>
          <a:p>
            <a:pPr>
              <a:lnSpc>
                <a:spcPct val="90000"/>
              </a:lnSpc>
            </a:pPr>
            <a:r>
              <a:rPr lang="cs-CZ" sz="2000" dirty="0" smtClean="0"/>
              <a:t>Období vydávání časopisu – 1922 až 2018 – za 97 let vyšlo 93 ročníků</a:t>
            </a:r>
          </a:p>
          <a:p>
            <a:pPr>
              <a:lnSpc>
                <a:spcPct val="90000"/>
              </a:lnSpc>
            </a:pPr>
            <a:r>
              <a:rPr lang="cs-CZ" sz="2000" dirty="0" smtClean="0"/>
              <a:t>Počet typů obálek – 12</a:t>
            </a:r>
            <a:endParaRPr lang="cs-CZ" sz="2000" dirty="0"/>
          </a:p>
          <a:p>
            <a:pPr>
              <a:lnSpc>
                <a:spcPct val="90000"/>
              </a:lnSpc>
            </a:pPr>
            <a:r>
              <a:rPr lang="cs-CZ" sz="2000" dirty="0" smtClean="0"/>
              <a:t>Počet vydaných čísel – 617  (v roce 2025 to bude 645)</a:t>
            </a:r>
          </a:p>
          <a:p>
            <a:pPr>
              <a:lnSpc>
                <a:spcPct val="90000"/>
              </a:lnSpc>
            </a:pPr>
            <a:r>
              <a:rPr lang="cs-CZ" sz="2000" dirty="0" smtClean="0"/>
              <a:t>Počet vydaných stran – 27 860 (v roce 2025 asi 30 000)</a:t>
            </a:r>
          </a:p>
          <a:p>
            <a:pPr>
              <a:lnSpc>
                <a:spcPct val="90000"/>
              </a:lnSpc>
            </a:pPr>
            <a:r>
              <a:rPr lang="cs-CZ" sz="2000" dirty="0" smtClean="0"/>
              <a:t>Počet otištěných článků – 5 553 (v roce </a:t>
            </a:r>
            <a:r>
              <a:rPr lang="cs-CZ" sz="2000" smtClean="0"/>
              <a:t>2025 asi 6 000)</a:t>
            </a:r>
            <a:endParaRPr lang="cs-CZ" sz="2000" dirty="0" smtClean="0"/>
          </a:p>
          <a:p>
            <a:pPr>
              <a:lnSpc>
                <a:spcPct val="90000"/>
              </a:lnSpc>
            </a:pPr>
            <a:r>
              <a:rPr lang="cs-CZ" sz="2000" dirty="0" smtClean="0"/>
              <a:t>Počet autorů – </a:t>
            </a:r>
            <a:r>
              <a:rPr lang="cs-CZ" sz="2000" dirty="0" err="1" smtClean="0"/>
              <a:t>nepočítaně</a:t>
            </a:r>
            <a:r>
              <a:rPr lang="cs-CZ" sz="2000" dirty="0" smtClean="0"/>
              <a:t> </a:t>
            </a:r>
          </a:p>
          <a:p>
            <a:pPr>
              <a:lnSpc>
                <a:spcPct val="90000"/>
              </a:lnSpc>
            </a:pPr>
            <a:r>
              <a:rPr lang="cs-CZ" sz="2000" dirty="0" smtClean="0"/>
              <a:t>Počet úloh v Naší soutěži – 2 202</a:t>
            </a:r>
            <a:endParaRPr lang="cs-CZ" sz="2000" dirty="0"/>
          </a:p>
          <a:p>
            <a:pPr>
              <a:lnSpc>
                <a:spcPct val="90000"/>
              </a:lnSpc>
            </a:pPr>
            <a:r>
              <a:rPr lang="cs-CZ" sz="2000" dirty="0" smtClean="0"/>
              <a:t>Počet článků s politickým podtextem – 40</a:t>
            </a:r>
          </a:p>
          <a:p>
            <a:pPr>
              <a:lnSpc>
                <a:spcPct val="90000"/>
              </a:lnSpc>
            </a:pPr>
            <a:r>
              <a:rPr lang="cs-CZ" sz="2000" dirty="0" smtClean="0"/>
              <a:t>Počet odběratelů:</a:t>
            </a:r>
          </a:p>
          <a:p>
            <a:pPr>
              <a:lnSpc>
                <a:spcPct val="90000"/>
              </a:lnSpc>
            </a:pPr>
            <a:r>
              <a:rPr lang="cs-CZ" sz="2000" dirty="0" smtClean="0"/>
              <a:t>v roce 2013 bylo 76 jednotlivců – (Pokroky: 892 jednotlivců, 103 škol)</a:t>
            </a:r>
          </a:p>
          <a:p>
            <a:pPr>
              <a:lnSpc>
                <a:spcPct val="90000"/>
              </a:lnSpc>
            </a:pPr>
            <a:r>
              <a:rPr lang="cs-CZ" sz="2000" dirty="0" smtClean="0"/>
              <a:t>v roce 2015 bylo 198 jednotlivců – (Pokroky: 906 jednotlivců, 118 škol)</a:t>
            </a:r>
            <a:endParaRPr lang="cs-CZ"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45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45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45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45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454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454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454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45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11188" y="692150"/>
            <a:ext cx="6635750" cy="3312914"/>
          </a:xfrm>
        </p:spPr>
        <p:txBody>
          <a:bodyPr/>
          <a:lstStyle/>
          <a:p>
            <a:pPr algn="ctr"/>
            <a:r>
              <a:rPr lang="cs-CZ" dirty="0"/>
              <a:t/>
            </a:r>
            <a:br>
              <a:rPr lang="cs-CZ" dirty="0"/>
            </a:br>
            <a:r>
              <a:rPr lang="cs-CZ" dirty="0"/>
              <a:t/>
            </a:r>
            <a:br>
              <a:rPr lang="cs-CZ" dirty="0"/>
            </a:br>
            <a:r>
              <a:rPr lang="cs-CZ" dirty="0"/>
              <a:t>Děkuji za </a:t>
            </a:r>
            <a:r>
              <a:rPr lang="cs-CZ" dirty="0" smtClean="0"/>
              <a:t>pozornost</a:t>
            </a:r>
            <a:r>
              <a:rPr lang="cs-CZ" dirty="0"/>
              <a:t/>
            </a:r>
            <a:br>
              <a:rPr lang="cs-CZ" dirty="0"/>
            </a:br>
            <a:endParaRPr lang="cs-CZ" dirty="0"/>
          </a:p>
        </p:txBody>
      </p:sp>
      <p:sp>
        <p:nvSpPr>
          <p:cNvPr id="381955" name="Rectangle 3"/>
          <p:cNvSpPr>
            <a:spLocks noGrp="1" noChangeArrowheads="1"/>
          </p:cNvSpPr>
          <p:nvPr>
            <p:ph type="body" idx="1"/>
          </p:nvPr>
        </p:nvSpPr>
        <p:spPr>
          <a:xfrm>
            <a:off x="323528" y="2420888"/>
            <a:ext cx="8496944" cy="3710037"/>
          </a:xfrm>
        </p:spPr>
        <p:txBody>
          <a:bodyPr/>
          <a:lstStyle/>
          <a:p>
            <a:pPr>
              <a:lnSpc>
                <a:spcPct val="80000"/>
              </a:lnSpc>
              <a:buNone/>
            </a:pPr>
            <a:endParaRPr lang="cs-CZ" sz="2400" dirty="0"/>
          </a:p>
          <a:p>
            <a:pPr>
              <a:lnSpc>
                <a:spcPct val="80000"/>
              </a:lnSpc>
            </a:pPr>
            <a:endParaRPr lang="cs-CZ"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1"/>
          </p:nvPr>
        </p:nvSpPr>
        <p:spPr>
          <a:xfrm>
            <a:off x="467544" y="4221088"/>
            <a:ext cx="8002588" cy="2053852"/>
          </a:xfrm>
        </p:spPr>
        <p:txBody>
          <a:bodyPr/>
          <a:lstStyle/>
          <a:p>
            <a:pPr>
              <a:lnSpc>
                <a:spcPct val="80000"/>
              </a:lnSpc>
            </a:pPr>
            <a:endParaRPr lang="cs-CZ" sz="2000" dirty="0"/>
          </a:p>
          <a:p>
            <a:pPr>
              <a:lnSpc>
                <a:spcPct val="80000"/>
              </a:lnSpc>
            </a:pPr>
            <a:endParaRPr lang="cs-CZ" sz="2000" dirty="0"/>
          </a:p>
          <a:p>
            <a:endParaRPr lang="cs-CZ" sz="2000" dirty="0"/>
          </a:p>
        </p:txBody>
      </p:sp>
      <p:sp>
        <p:nvSpPr>
          <p:cNvPr id="849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6" name="Obrázek 5" descr="Titulni_stranka.png"/>
          <p:cNvPicPr>
            <a:picLocks noChangeAspect="1"/>
          </p:cNvPicPr>
          <p:nvPr/>
        </p:nvPicPr>
        <p:blipFill>
          <a:blip r:embed="rId2" cstate="print"/>
          <a:stretch>
            <a:fillRect/>
          </a:stretch>
        </p:blipFill>
        <p:spPr>
          <a:xfrm>
            <a:off x="683568" y="548680"/>
            <a:ext cx="6987154" cy="5976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pic>
        <p:nvPicPr>
          <p:cNvPr id="5" name="Obrázek 4" descr="Rozhledy_r1_1921_obsah.jpg"/>
          <p:cNvPicPr>
            <a:picLocks noChangeAspect="1"/>
          </p:cNvPicPr>
          <p:nvPr/>
        </p:nvPicPr>
        <p:blipFill>
          <a:blip r:embed="rId2" cstate="print"/>
          <a:stretch>
            <a:fillRect/>
          </a:stretch>
        </p:blipFill>
        <p:spPr>
          <a:xfrm>
            <a:off x="2339752" y="0"/>
            <a:ext cx="4560383"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1"/>
            <a:ext cx="7272337" cy="764703"/>
          </a:xfrm>
        </p:spPr>
        <p:txBody>
          <a:bodyPr/>
          <a:lstStyle/>
          <a:p>
            <a:r>
              <a:rPr lang="cs-CZ" sz="2800" dirty="0" smtClean="0"/>
              <a:t>Formát a obsah 1. ročníku</a:t>
            </a:r>
            <a:endParaRPr lang="cs-CZ" sz="2800" dirty="0"/>
          </a:p>
        </p:txBody>
      </p:sp>
      <p:sp>
        <p:nvSpPr>
          <p:cNvPr id="86019" name="Rectangle 3"/>
          <p:cNvSpPr>
            <a:spLocks noGrp="1" noChangeArrowheads="1"/>
          </p:cNvSpPr>
          <p:nvPr>
            <p:ph type="body" idx="1"/>
          </p:nvPr>
        </p:nvSpPr>
        <p:spPr>
          <a:xfrm>
            <a:off x="251520" y="1268760"/>
            <a:ext cx="8640960" cy="5949280"/>
          </a:xfrm>
        </p:spPr>
        <p:txBody>
          <a:bodyPr/>
          <a:lstStyle/>
          <a:p>
            <a:r>
              <a:rPr lang="cs-CZ" sz="2000" b="1" dirty="0" smtClean="0"/>
              <a:t>Vydávání podle školního roku, 1. číslo již 1921, další tři čísla 1922</a:t>
            </a:r>
          </a:p>
          <a:p>
            <a:r>
              <a:rPr lang="cs-CZ" sz="2000" b="1" dirty="0" smtClean="0"/>
              <a:t>4 čísla, 172 str.: číslo 1 – 40 s., číslo 2 – 40 s., číslo 3 – 32 s., číslo 4 – 60 s.</a:t>
            </a:r>
          </a:p>
          <a:p>
            <a:r>
              <a:rPr lang="cs-CZ" sz="2000" b="1" dirty="0" smtClean="0"/>
              <a:t>Články z fyziky – 109 stran – 63 %</a:t>
            </a:r>
          </a:p>
          <a:p>
            <a:r>
              <a:rPr lang="cs-CZ" sz="2000" b="1" dirty="0" smtClean="0"/>
              <a:t>Články z matematiky – 36 stran – 21 %</a:t>
            </a:r>
          </a:p>
          <a:p>
            <a:r>
              <a:rPr lang="cs-CZ" sz="2000" b="1" dirty="0" smtClean="0"/>
              <a:t>Články z deskriptivní geometrie – 2 %</a:t>
            </a:r>
          </a:p>
          <a:p>
            <a:r>
              <a:rPr lang="cs-CZ" sz="2000" b="1" dirty="0" smtClean="0"/>
              <a:t>Články z historie – žádné, a dlouhou dobu žádné</a:t>
            </a:r>
          </a:p>
          <a:p>
            <a:r>
              <a:rPr lang="cs-CZ" sz="2000" b="1" dirty="0" smtClean="0"/>
              <a:t>Úlohy – 24 stran – 14 %</a:t>
            </a:r>
          </a:p>
          <a:p>
            <a:r>
              <a:rPr lang="cs-CZ" sz="2000" b="1" dirty="0" smtClean="0"/>
              <a:t>První článek – „Příspěvek k nauce o magnetismu na střední škole“, autor František </a:t>
            </a:r>
            <a:r>
              <a:rPr lang="cs-CZ" sz="2000" b="1" dirty="0" err="1" smtClean="0"/>
              <a:t>Pietsch</a:t>
            </a:r>
            <a:endParaRPr lang="cs-CZ" sz="2000" b="1" dirty="0" smtClean="0"/>
          </a:p>
          <a:p>
            <a:r>
              <a:rPr lang="cs-CZ" sz="2000" b="1" dirty="0" smtClean="0"/>
              <a:t>Obtížnost článků – obtížnější než současné články, úroveň až VŠ</a:t>
            </a:r>
          </a:p>
          <a:p>
            <a:r>
              <a:rPr lang="cs-CZ" sz="2000" b="1" dirty="0" smtClean="0"/>
              <a:t>Úlohy  (později tento oddíl dostal název Naše soutěž) – 29 úloh z M, F, Dg – korespondenční soutěž – předchůdkyně MO, FO – 49 řešitelů, mj. Vladimír </a:t>
            </a:r>
            <a:r>
              <a:rPr lang="cs-CZ" sz="2000" b="1" dirty="0" err="1" smtClean="0"/>
              <a:t>Knichal</a:t>
            </a:r>
            <a:r>
              <a:rPr lang="cs-CZ" sz="2000" b="1" dirty="0" smtClean="0"/>
              <a:t>, František Ladislav </a:t>
            </a:r>
            <a:r>
              <a:rPr lang="cs-CZ" sz="2000" b="1" dirty="0" err="1" smtClean="0"/>
              <a:t>Rieger</a:t>
            </a:r>
            <a:endParaRPr lang="cs-CZ" sz="2000" b="1" dirty="0" smtClean="0"/>
          </a:p>
          <a:p>
            <a:r>
              <a:rPr lang="cs-CZ" sz="2000" b="1" dirty="0" smtClean="0"/>
              <a:t>Předplatné – 12 Kčs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01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188641"/>
            <a:ext cx="7272337" cy="648071"/>
          </a:xfrm>
        </p:spPr>
        <p:txBody>
          <a:bodyPr/>
          <a:lstStyle/>
          <a:p>
            <a:r>
              <a:rPr lang="cs-CZ" sz="2800" dirty="0" smtClean="0"/>
              <a:t>Další ročníky</a:t>
            </a:r>
            <a:endParaRPr lang="cs-CZ" sz="2800" dirty="0"/>
          </a:p>
        </p:txBody>
      </p:sp>
      <p:sp>
        <p:nvSpPr>
          <p:cNvPr id="86019" name="Rectangle 3"/>
          <p:cNvSpPr>
            <a:spLocks noGrp="1" noChangeArrowheads="1"/>
          </p:cNvSpPr>
          <p:nvPr>
            <p:ph type="body" idx="1"/>
          </p:nvPr>
        </p:nvSpPr>
        <p:spPr>
          <a:xfrm>
            <a:off x="468312" y="1268760"/>
            <a:ext cx="8352159" cy="5400600"/>
          </a:xfrm>
        </p:spPr>
        <p:txBody>
          <a:bodyPr/>
          <a:lstStyle/>
          <a:p>
            <a:r>
              <a:rPr lang="cs-CZ" sz="2000" b="1" dirty="0" smtClean="0"/>
              <a:t>Ročníky 2 – 14 : analogické jako </a:t>
            </a:r>
            <a:r>
              <a:rPr lang="cs-CZ" sz="2000" b="1" dirty="0" err="1" smtClean="0"/>
              <a:t>roč</a:t>
            </a:r>
            <a:r>
              <a:rPr lang="cs-CZ" sz="2000" b="1" dirty="0" smtClean="0"/>
              <a:t>. 1 </a:t>
            </a:r>
          </a:p>
          <a:p>
            <a:r>
              <a:rPr lang="cs-CZ" sz="2000" b="1" dirty="0" smtClean="0"/>
              <a:t>Zajímavá jména studentů-řešitelů úloh – Karel </a:t>
            </a:r>
            <a:r>
              <a:rPr lang="cs-CZ" sz="2000" b="1" dirty="0" err="1" smtClean="0"/>
              <a:t>Hruša</a:t>
            </a:r>
            <a:r>
              <a:rPr lang="cs-CZ" sz="2000" b="1" dirty="0" smtClean="0"/>
              <a:t>, František Vyčichlo, Eduard </a:t>
            </a:r>
            <a:r>
              <a:rPr lang="cs-CZ" sz="2000" b="1" dirty="0" err="1" smtClean="0"/>
              <a:t>Graubner</a:t>
            </a:r>
            <a:r>
              <a:rPr lang="cs-CZ" sz="2000" b="1" dirty="0" smtClean="0"/>
              <a:t>, Stanislav Horák, František Hradecký, Emil Kašpar, Rostislav Košťál, Ota </a:t>
            </a:r>
            <a:r>
              <a:rPr lang="cs-CZ" sz="2000" b="1" dirty="0" err="1" smtClean="0"/>
              <a:t>Setzer</a:t>
            </a:r>
            <a:r>
              <a:rPr lang="cs-CZ" sz="2000" b="1" dirty="0" smtClean="0"/>
              <a:t>, František Zelinka </a:t>
            </a:r>
          </a:p>
          <a:p>
            <a:r>
              <a:rPr lang="cs-CZ" sz="2000" dirty="0" smtClean="0"/>
              <a:t>Fr. Vyčichlo již autorem úloh v </a:t>
            </a:r>
            <a:r>
              <a:rPr lang="cs-CZ" sz="2000" dirty="0" err="1" smtClean="0"/>
              <a:t>roč</a:t>
            </a:r>
            <a:r>
              <a:rPr lang="cs-CZ" sz="2000" dirty="0" smtClean="0"/>
              <a:t>. 5   (jednou </a:t>
            </a:r>
            <a:r>
              <a:rPr lang="cs-CZ" sz="2000" dirty="0" err="1" smtClean="0"/>
              <a:t>RNSt</a:t>
            </a:r>
            <a:r>
              <a:rPr lang="cs-CZ" sz="2000" dirty="0" smtClean="0"/>
              <a:t>. Fr. Vyčichlo,         jednou R. N. C. Fr. Vyčichlo  ???)</a:t>
            </a:r>
          </a:p>
          <a:p>
            <a:r>
              <a:rPr lang="cs-CZ" sz="2000" b="1" dirty="0" smtClean="0"/>
              <a:t>Vedoucí redaktor do </a:t>
            </a:r>
            <a:r>
              <a:rPr lang="cs-CZ" sz="2000" b="1" dirty="0" err="1" smtClean="0"/>
              <a:t>roč</a:t>
            </a:r>
            <a:r>
              <a:rPr lang="cs-CZ" sz="2000" b="1" dirty="0" smtClean="0"/>
              <a:t>. 9 neuveden</a:t>
            </a:r>
          </a:p>
          <a:p>
            <a:r>
              <a:rPr lang="cs-CZ" sz="2000" b="1" dirty="0" smtClean="0"/>
              <a:t>Od 10. </a:t>
            </a:r>
            <a:r>
              <a:rPr lang="cs-CZ" sz="2000" b="1" dirty="0" err="1" smtClean="0"/>
              <a:t>roč</a:t>
            </a:r>
            <a:r>
              <a:rPr lang="cs-CZ" sz="2000" b="1" dirty="0" smtClean="0"/>
              <a:t>. vedoucí redaktor Prof. dr. JAN SCHUSTER</a:t>
            </a:r>
          </a:p>
          <a:p>
            <a:r>
              <a:rPr lang="cs-CZ" sz="2000" b="1" dirty="0" smtClean="0"/>
              <a:t>Od 12. </a:t>
            </a:r>
            <a:r>
              <a:rPr lang="cs-CZ" sz="2000" b="1" dirty="0" err="1" smtClean="0"/>
              <a:t>roč</a:t>
            </a:r>
            <a:r>
              <a:rPr lang="cs-CZ" sz="2000" b="1" dirty="0" smtClean="0"/>
              <a:t>. </a:t>
            </a:r>
            <a:r>
              <a:rPr lang="cs-CZ" sz="2000" b="1" dirty="0" err="1" smtClean="0"/>
              <a:t>ved</a:t>
            </a:r>
            <a:r>
              <a:rPr lang="cs-CZ" sz="2000" b="1" dirty="0" smtClean="0"/>
              <a:t>. </a:t>
            </a:r>
            <a:r>
              <a:rPr lang="cs-CZ" sz="2000" b="1" dirty="0" err="1" smtClean="0"/>
              <a:t>red</a:t>
            </a:r>
            <a:r>
              <a:rPr lang="cs-CZ" sz="2000" b="1" dirty="0" smtClean="0"/>
              <a:t>. Dr. FRANTIŠEK VYČICHLO, Dr. ALOIS WANGLER</a:t>
            </a:r>
          </a:p>
          <a:p>
            <a:r>
              <a:rPr lang="cs-CZ" sz="2000" dirty="0" smtClean="0"/>
              <a:t>Redakční rady neuvedeny</a:t>
            </a:r>
          </a:p>
          <a:p>
            <a:endParaRPr lang="cs-CZ" sz="2000" dirty="0" smtClean="0"/>
          </a:p>
          <a:p>
            <a:r>
              <a:rPr lang="cs-CZ" sz="2000" b="1" dirty="0" smtClean="0"/>
              <a:t>Ročník 15 – 1935-1936, poprvé vyšlo 5 čísel</a:t>
            </a:r>
          </a:p>
          <a:p>
            <a:pPr>
              <a:buNone/>
            </a:pPr>
            <a:endParaRPr lang="cs-CZ" sz="2000" dirty="0" smtClean="0"/>
          </a:p>
          <a:p>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0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Rozhledy_r15_1935.jpg"/>
          <p:cNvPicPr>
            <a:picLocks noChangeAspect="1"/>
          </p:cNvPicPr>
          <p:nvPr/>
        </p:nvPicPr>
        <p:blipFill>
          <a:blip r:embed="rId2" cstate="print"/>
          <a:stretch>
            <a:fillRect/>
          </a:stretch>
        </p:blipFill>
        <p:spPr>
          <a:xfrm>
            <a:off x="2184937" y="0"/>
            <a:ext cx="4774125"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260647"/>
            <a:ext cx="7272337" cy="648073"/>
          </a:xfrm>
        </p:spPr>
        <p:txBody>
          <a:bodyPr/>
          <a:lstStyle/>
          <a:p>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
            </a:r>
            <a:br>
              <a:rPr lang="cs-CZ" sz="2800" dirty="0" smtClean="0"/>
            </a:br>
            <a:r>
              <a:rPr lang="cs-CZ" sz="2800" dirty="0" smtClean="0"/>
              <a:t>Další ročníky - pokračování </a:t>
            </a:r>
            <a:endParaRPr lang="cs-CZ" sz="2800" dirty="0"/>
          </a:p>
        </p:txBody>
      </p:sp>
      <p:sp>
        <p:nvSpPr>
          <p:cNvPr id="86019" name="Rectangle 3"/>
          <p:cNvSpPr>
            <a:spLocks noGrp="1" noChangeArrowheads="1"/>
          </p:cNvSpPr>
          <p:nvPr>
            <p:ph type="body" idx="1"/>
          </p:nvPr>
        </p:nvSpPr>
        <p:spPr>
          <a:xfrm>
            <a:off x="251520" y="1196752"/>
            <a:ext cx="8640960" cy="5661248"/>
          </a:xfrm>
        </p:spPr>
        <p:txBody>
          <a:bodyPr/>
          <a:lstStyle/>
          <a:p>
            <a:r>
              <a:rPr lang="cs-CZ" sz="2000" b="1" dirty="0" smtClean="0"/>
              <a:t>Ročník 18 – 1938-1939</a:t>
            </a:r>
          </a:p>
          <a:p>
            <a:r>
              <a:rPr lang="cs-CZ" sz="2000" b="1" dirty="0" smtClean="0"/>
              <a:t>Jde o rok 1939, první rok okupace – na formě ani obsahu se to neodrazilo (proč ???)</a:t>
            </a:r>
          </a:p>
          <a:p>
            <a:r>
              <a:rPr lang="cs-CZ" sz="2000" b="1" dirty="0" smtClean="0"/>
              <a:t>Rozhledy vycházely i v době 2. světové války – nikde se neobjevila žádná reakce na válku</a:t>
            </a:r>
          </a:p>
          <a:p>
            <a:r>
              <a:rPr lang="cs-CZ" sz="2000" b="1" dirty="0" smtClean="0"/>
              <a:t>Další známí řešitelé Jaroslav </a:t>
            </a:r>
            <a:r>
              <a:rPr lang="cs-CZ" sz="2000" b="1" dirty="0" err="1" smtClean="0"/>
              <a:t>Kurzweil</a:t>
            </a:r>
            <a:r>
              <a:rPr lang="cs-CZ" sz="2000" b="1" dirty="0" smtClean="0"/>
              <a:t>, Miroslav Fiedler, Jaroslav </a:t>
            </a:r>
            <a:r>
              <a:rPr lang="cs-CZ" sz="2000" b="1" dirty="0" err="1" smtClean="0"/>
              <a:t>Fuka</a:t>
            </a:r>
            <a:r>
              <a:rPr lang="cs-CZ" sz="2000" b="1" dirty="0" smtClean="0"/>
              <a:t>, Josef Havelka, Václav Šůla, Vlastimil Dlab</a:t>
            </a:r>
          </a:p>
          <a:p>
            <a:endParaRPr lang="cs-CZ" sz="2000" b="1" dirty="0" smtClean="0"/>
          </a:p>
          <a:p>
            <a:r>
              <a:rPr lang="cs-CZ" sz="2000" dirty="0" smtClean="0"/>
              <a:t>Ročník 19 – 1939-1940  – jediná změna – obsah už není s francouzským překladem, je jen česky</a:t>
            </a:r>
          </a:p>
          <a:p>
            <a:endParaRPr lang="cs-CZ" sz="2000" b="1" dirty="0" smtClean="0"/>
          </a:p>
          <a:p>
            <a:r>
              <a:rPr lang="cs-CZ" sz="2000" b="1" dirty="0" smtClean="0"/>
              <a:t>Ročník 24 – 1944-1945 - v dvojčísle 4-5 byl na první stránce uveden „Projev výboru JČMF“ k osvobození republiky od nacismu – na tento projev odpověděl předseda vlády Zdeněk </a:t>
            </a:r>
            <a:r>
              <a:rPr lang="cs-CZ" sz="2000" b="1" dirty="0" err="1" smtClean="0"/>
              <a:t>Fierlinger</a:t>
            </a:r>
            <a:endParaRPr lang="cs-CZ"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Síť">
  <a:themeElements>
    <a:clrScheme name="Síť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íť">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íť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íť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íť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íť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íť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íť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íť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íť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íť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íť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37300</TotalTime>
  <Words>2470</Words>
  <Application>Microsoft Office PowerPoint</Application>
  <PresentationFormat>Předvádění na obrazovce (4:3)</PresentationFormat>
  <Paragraphs>557</Paragraphs>
  <Slides>36</Slides>
  <Notes>0</Notes>
  <HiddenSlides>0</HiddenSlides>
  <MMClips>0</MMClips>
  <ScaleCrop>false</ScaleCrop>
  <HeadingPairs>
    <vt:vector size="4" baseType="variant">
      <vt:variant>
        <vt:lpstr>Motiv</vt:lpstr>
      </vt:variant>
      <vt:variant>
        <vt:i4>1</vt:i4>
      </vt:variant>
      <vt:variant>
        <vt:lpstr>Nadpisy snímků</vt:lpstr>
      </vt:variant>
      <vt:variant>
        <vt:i4>36</vt:i4>
      </vt:variant>
    </vt:vector>
  </HeadingPairs>
  <TitlesOfParts>
    <vt:vector size="37" baseType="lpstr">
      <vt:lpstr>Síť</vt:lpstr>
      <vt:lpstr>Historie  Rozhledů  matematicko-fyzikálních</vt:lpstr>
      <vt:lpstr>Počátky Rozhledů</vt:lpstr>
      <vt:lpstr>Snímek 3</vt:lpstr>
      <vt:lpstr>Snímek 4</vt:lpstr>
      <vt:lpstr>Snímek 5</vt:lpstr>
      <vt:lpstr>Formát a obsah 1. ročníku</vt:lpstr>
      <vt:lpstr>Další ročníky</vt:lpstr>
      <vt:lpstr>Snímek 8</vt:lpstr>
      <vt:lpstr>    Další ročníky - pokračování </vt:lpstr>
      <vt:lpstr>    Poválečné prohlášení  JČSMF</vt:lpstr>
      <vt:lpstr>    Reakce na Poválečné prohlášení </vt:lpstr>
      <vt:lpstr>     Další ročníky - pokračování </vt:lpstr>
      <vt:lpstr>Snímek 13</vt:lpstr>
      <vt:lpstr>     Další ročníky - pokračování </vt:lpstr>
      <vt:lpstr>   </vt:lpstr>
      <vt:lpstr>Snímek 16</vt:lpstr>
      <vt:lpstr>Další ročníky - pokračování</vt:lpstr>
      <vt:lpstr>Další ročníky - pokračování</vt:lpstr>
      <vt:lpstr>Snímek 19</vt:lpstr>
      <vt:lpstr>Další ročníky - pokračování</vt:lpstr>
      <vt:lpstr>Snímek 21</vt:lpstr>
      <vt:lpstr>Snímek 22</vt:lpstr>
      <vt:lpstr>Snímek 23</vt:lpstr>
      <vt:lpstr>Snímek 24</vt:lpstr>
      <vt:lpstr>Snímek 25</vt:lpstr>
      <vt:lpstr>Další ročníky - pokračování</vt:lpstr>
      <vt:lpstr>Další ročníky - pokračování</vt:lpstr>
      <vt:lpstr>Další ročníky - pokračování</vt:lpstr>
      <vt:lpstr>Snímek 29</vt:lpstr>
      <vt:lpstr>Snímek 30</vt:lpstr>
      <vt:lpstr>Snímek 31</vt:lpstr>
      <vt:lpstr>Další ročníky - pokračování</vt:lpstr>
      <vt:lpstr>Snímek 33</vt:lpstr>
      <vt:lpstr>Další ročníky - pokračování</vt:lpstr>
      <vt:lpstr>Závěrečná rekapitulace  za 93 ročníků Rozhledů</vt:lpstr>
      <vt:lpstr>  Děkuji za pozornost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Jarda</dc:creator>
  <cp:lastModifiedBy>Jaroslav Zhouf</cp:lastModifiedBy>
  <cp:revision>788</cp:revision>
  <dcterms:created xsi:type="dcterms:W3CDTF">2006-10-27T19:37:51Z</dcterms:created>
  <dcterms:modified xsi:type="dcterms:W3CDTF">2025-06-06T20:42:06Z</dcterms:modified>
</cp:coreProperties>
</file>