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03" r:id="rId3"/>
    <p:sldId id="272" r:id="rId4"/>
    <p:sldId id="263" r:id="rId5"/>
    <p:sldId id="259" r:id="rId6"/>
    <p:sldId id="278" r:id="rId7"/>
    <p:sldId id="274" r:id="rId8"/>
    <p:sldId id="302" r:id="rId9"/>
    <p:sldId id="30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7132"/>
    <a:srgbClr val="A0C6D7"/>
    <a:srgbClr val="8EA350"/>
    <a:srgbClr val="F0C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7B7FDB-7053-A473-0FF4-2659415BF8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BD8FA16-BA42-0B8A-4F31-AEDBC564B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B816D2-B98A-DF5B-E6B0-751C87BFC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BF19-658F-47AF-8C6B-AE0EA0B71439}" type="datetimeFigureOut">
              <a:rPr lang="cs-CZ" smtClean="0"/>
              <a:t>18.06.2025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9692A4-A25B-D196-6C06-F11B8C6A0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285D44-4EC7-F6F1-9AE6-169C3C58B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AF88-D69B-45EA-9362-B3E73E12B5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806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54FD4C-B88D-3FAB-B483-440B4A325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D4428BC-BB31-0BB9-F9AD-E195BF5B45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3C4EFD3-D224-E768-CB61-4B2C19765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BF19-658F-47AF-8C6B-AE0EA0B71439}" type="datetimeFigureOut">
              <a:rPr lang="cs-CZ" smtClean="0"/>
              <a:t>18.06.2025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8B054F-8D57-90E1-4920-7C5147EFC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585B1A2-2726-80CE-F185-6704BC58B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AF88-D69B-45EA-9362-B3E73E12B5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282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D9A8FD3-BB83-63E6-8878-76FD2B9152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2315B50-DDCE-ED32-A720-2EAD29BCE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88C27F-ECE9-7BE4-5D02-8D7C7F6EF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BF19-658F-47AF-8C6B-AE0EA0B71439}" type="datetimeFigureOut">
              <a:rPr lang="cs-CZ" smtClean="0"/>
              <a:t>18.06.2025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85DF53-4EB8-54F9-7044-D6454F9F5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1B28A3-489C-9B0D-9A98-8C6B3FD2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AF88-D69B-45EA-9362-B3E73E12B5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0604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B0D516-EF28-29F8-CCA3-71C47D374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A4A435-76F7-8581-FD16-0D8DED806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4E6D12-B463-974F-144F-70CE5F4EB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BF19-658F-47AF-8C6B-AE0EA0B71439}" type="datetimeFigureOut">
              <a:rPr lang="cs-CZ" smtClean="0"/>
              <a:t>18.06.2025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1F207AD-3FC7-6E33-BA1D-1B80BD271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517783-EE76-8C34-43E0-74D618997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AF88-D69B-45EA-9362-B3E73E12B5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677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084389-3173-7265-3F09-CBF31444B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7B9C49D-72F7-ECAA-D168-0E9A21892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931FE2-93D5-37CC-9F32-3D1E4524C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BF19-658F-47AF-8C6B-AE0EA0B71439}" type="datetimeFigureOut">
              <a:rPr lang="cs-CZ" smtClean="0"/>
              <a:t>18.06.2025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0F4315-05CD-3E41-14A9-ED0F557C0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92A048-83C8-0596-6B2A-B60E40664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AF88-D69B-45EA-9362-B3E73E12B5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9789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D0F0D4-A653-499A-5CA3-8A62C9756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07A154-C8C3-0EF4-33F0-BB9B28A2F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4C5BE9C-2C41-40FA-0C9E-08C057C69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0FD04D5-E9AE-0FC6-46B7-001F7AD65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BF19-658F-47AF-8C6B-AE0EA0B71439}" type="datetimeFigureOut">
              <a:rPr lang="cs-CZ" smtClean="0"/>
              <a:t>18.06.2025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384C500-1014-4DA6-EFD2-1AF3B98A9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FF48927-DA20-9B9B-35F7-D7A826A58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AF88-D69B-45EA-9362-B3E73E12B5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7900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3343A8-C46C-D346-C0BD-6D161B34B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59B7352-063D-9E1D-B0BD-E282BCD59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8B8D7D3-19AD-F5FC-4422-B8181B43B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084B335-89B6-2B1C-C70C-E73D49B454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010C89E-F963-CD33-1393-1A67A484E6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BE2557E-E1E0-43F0-8255-9861C0645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BF19-658F-47AF-8C6B-AE0EA0B71439}" type="datetimeFigureOut">
              <a:rPr lang="cs-CZ" smtClean="0"/>
              <a:t>18.06.2025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DD47B41-5898-5AF1-6D86-D42A57476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35FEF6A-68D8-033F-F993-7AD2A203D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AF88-D69B-45EA-9362-B3E73E12B5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5438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919680-C06C-883C-61F5-78F5B2410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A1F55A4-D4D6-6E4C-82A1-243A2FB11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BF19-658F-47AF-8C6B-AE0EA0B71439}" type="datetimeFigureOut">
              <a:rPr lang="cs-CZ" smtClean="0"/>
              <a:t>18.06.2025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99B72C1-C032-64B8-2C0E-B54693179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91D5C49-4123-7B4A-915B-B51FCF051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AF88-D69B-45EA-9362-B3E73E12B5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7018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886C393-BDEE-A8BC-1657-8BEC10795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BF19-658F-47AF-8C6B-AE0EA0B71439}" type="datetimeFigureOut">
              <a:rPr lang="cs-CZ" smtClean="0"/>
              <a:t>18.06.2025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5EB7954-F763-DBCA-B70E-809261C39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539BE18-D417-CB4A-8BA2-612851037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AF88-D69B-45EA-9362-B3E73E12B5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5683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6116F0-439A-5BBA-50AD-7DCF83863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ECEC85-8C1D-37EA-B321-15F7F29AD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69E5172-C674-1FE7-4895-9D833EC6F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69EBB61-E423-61C1-AC5B-476A4C1EE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BF19-658F-47AF-8C6B-AE0EA0B71439}" type="datetimeFigureOut">
              <a:rPr lang="cs-CZ" smtClean="0"/>
              <a:t>18.06.2025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67D816-BC19-947B-04DD-EC029B231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39B5FD6-8DB5-49D8-07D4-B99067AD9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AF88-D69B-45EA-9362-B3E73E12B5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678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A50806-E320-D472-6916-02FFC5D7B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F35E389-D315-E603-3CD6-8DDB91FBAA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70DBE4D-3899-B03D-6D97-CDDC5992D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BB8216F-8DCA-447A-799C-7CE12CDFF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BF19-658F-47AF-8C6B-AE0EA0B71439}" type="datetimeFigureOut">
              <a:rPr lang="cs-CZ" smtClean="0"/>
              <a:t>18.06.2025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BD29B53-5D4C-9CC0-F342-C81E8D1EB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C0C81D7-799A-60C6-11A6-141A84AC7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AF88-D69B-45EA-9362-B3E73E12B5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6969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B317AC4-BFC6-EE76-C894-422937439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06099B8-5911-4FDE-EBF0-C3AD8D251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E26C975-8832-79CB-DF46-9134149BC8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9EBF19-658F-47AF-8C6B-AE0EA0B71439}" type="datetimeFigureOut">
              <a:rPr lang="cs-CZ" smtClean="0"/>
              <a:t>18.06.2025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018015-3439-83CE-D2F1-0504B50959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5DDE29-AAAC-6E20-5B48-3D28F7EA2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A9AF88-D69B-45EA-9362-B3E73E12B5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758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AF838B3-4F4D-DAB1-4089-76BBD2ED89A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cs-CZ" sz="54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Pokusy z kuchyně i z obýváku</a:t>
            </a:r>
          </a:p>
        </p:txBody>
      </p:sp>
      <p:sp>
        <p:nvSpPr>
          <p:cNvPr id="4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0DB32F2-03BC-CC45-EC65-5E7083A380AF}"/>
              </a:ext>
            </a:extLst>
          </p:cNvPr>
          <p:cNvSpPr txBox="1"/>
          <p:nvPr/>
        </p:nvSpPr>
        <p:spPr>
          <a:xfrm>
            <a:off x="838200" y="2518664"/>
            <a:ext cx="10515600" cy="3662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cs-CZ" sz="2800" b="1" noProof="0" dirty="0"/>
              <a:t>Marie Snětinová</a:t>
            </a:r>
          </a:p>
          <a:p>
            <a:pPr>
              <a:lnSpc>
                <a:spcPct val="90000"/>
              </a:lnSpc>
            </a:pPr>
            <a:r>
              <a:rPr lang="cs-CZ" sz="2800" i="1" noProof="0" dirty="0"/>
              <a:t>Katedra didaktiky fyziky</a:t>
            </a:r>
          </a:p>
          <a:p>
            <a:pPr>
              <a:lnSpc>
                <a:spcPct val="90000"/>
              </a:lnSpc>
            </a:pPr>
            <a:r>
              <a:rPr lang="cs-CZ" sz="2800" i="1" noProof="0" dirty="0"/>
              <a:t>Matematicko-fyzikální fakulta</a:t>
            </a:r>
          </a:p>
          <a:p>
            <a:pPr>
              <a:lnSpc>
                <a:spcPct val="90000"/>
              </a:lnSpc>
            </a:pPr>
            <a:r>
              <a:rPr lang="cs-CZ" sz="2800" i="1" noProof="0" dirty="0"/>
              <a:t>Univerzita Karlova</a:t>
            </a:r>
          </a:p>
          <a:p>
            <a:pPr>
              <a:lnSpc>
                <a:spcPct val="90000"/>
              </a:lnSpc>
            </a:pPr>
            <a:endParaRPr lang="cs-CZ" sz="2800" noProof="0" dirty="0"/>
          </a:p>
          <a:p>
            <a:pPr>
              <a:lnSpc>
                <a:spcPct val="90000"/>
              </a:lnSpc>
            </a:pPr>
            <a:endParaRPr lang="cs-CZ" sz="2800" i="1" noProof="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cs-CZ" sz="2800" noProof="0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B963B6F5-559B-0490-27AB-BCAA8AA2E4FF}"/>
              </a:ext>
            </a:extLst>
          </p:cNvPr>
          <p:cNvSpPr txBox="1"/>
          <p:nvPr/>
        </p:nvSpPr>
        <p:spPr>
          <a:xfrm>
            <a:off x="254000" y="6489156"/>
            <a:ext cx="11684000" cy="287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rgbClr val="E97132"/>
                </a:solidFill>
              </a:rPr>
              <a:t>20. </a:t>
            </a:r>
            <a:r>
              <a:rPr lang="en-US" sz="1400" dirty="0" err="1">
                <a:solidFill>
                  <a:srgbClr val="E97132"/>
                </a:solidFill>
              </a:rPr>
              <a:t>června</a:t>
            </a:r>
            <a:r>
              <a:rPr lang="en-US" sz="1400" dirty="0">
                <a:solidFill>
                  <a:srgbClr val="E97132"/>
                </a:solidFill>
              </a:rPr>
              <a:t> 2025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FD3632C3-03BA-E076-1EC6-8752A0B8CD95}"/>
              </a:ext>
            </a:extLst>
          </p:cNvPr>
          <p:cNvSpPr txBox="1"/>
          <p:nvPr/>
        </p:nvSpPr>
        <p:spPr>
          <a:xfrm>
            <a:off x="254000" y="6468894"/>
            <a:ext cx="7569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E97132"/>
                </a:solidFill>
              </a:rPr>
              <a:t>Oslava 100. </a:t>
            </a:r>
            <a:r>
              <a:rPr lang="en-US" sz="1400" dirty="0" err="1">
                <a:solidFill>
                  <a:srgbClr val="E97132"/>
                </a:solidFill>
              </a:rPr>
              <a:t>ročníku</a:t>
            </a:r>
            <a:r>
              <a:rPr lang="en-US" sz="1400" dirty="0">
                <a:solidFill>
                  <a:srgbClr val="E97132"/>
                </a:solidFill>
              </a:rPr>
              <a:t> </a:t>
            </a:r>
            <a:r>
              <a:rPr lang="en-US" sz="1400" dirty="0" err="1">
                <a:solidFill>
                  <a:srgbClr val="E97132"/>
                </a:solidFill>
              </a:rPr>
              <a:t>časopisu</a:t>
            </a:r>
            <a:r>
              <a:rPr lang="en-US" sz="1400" dirty="0">
                <a:solidFill>
                  <a:srgbClr val="E97132"/>
                </a:solidFill>
              </a:rPr>
              <a:t> </a:t>
            </a:r>
            <a:r>
              <a:rPr lang="en-US" sz="1400" dirty="0" err="1">
                <a:solidFill>
                  <a:srgbClr val="E97132"/>
                </a:solidFill>
              </a:rPr>
              <a:t>Rozhledy</a:t>
            </a:r>
            <a:r>
              <a:rPr lang="en-US" sz="1400" dirty="0">
                <a:solidFill>
                  <a:srgbClr val="E97132"/>
                </a:solidFill>
              </a:rPr>
              <a:t> </a:t>
            </a:r>
            <a:r>
              <a:rPr lang="en-US" sz="1400" dirty="0" err="1">
                <a:solidFill>
                  <a:srgbClr val="E97132"/>
                </a:solidFill>
              </a:rPr>
              <a:t>matematicko-fyzikální</a:t>
            </a:r>
            <a:r>
              <a:rPr lang="cs-CZ" sz="1400" dirty="0">
                <a:solidFill>
                  <a:srgbClr val="E97132"/>
                </a:solidFill>
              </a:rPr>
              <a:t> 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805524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6AB0C8-EF9D-7721-B2C7-D9D3468E1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D14809E-B14A-C3B6-2A23-894A5A50A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6689CD8-6365-AA78-8699-20CF7A79894D}"/>
              </a:ext>
            </a:extLst>
          </p:cNvPr>
          <p:cNvSpPr txBox="1">
            <a:spLocks/>
          </p:cNvSpPr>
          <p:nvPr/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altLang="cs-CZ" sz="5400" dirty="0" err="1"/>
              <a:t>Brčka</a:t>
            </a:r>
            <a:endParaRPr lang="en-US" altLang="cs-CZ" sz="5400" dirty="0"/>
          </a:p>
        </p:txBody>
      </p:sp>
      <p:sp>
        <p:nvSpPr>
          <p:cNvPr id="28" name="sketchy line">
            <a:extLst>
              <a:ext uri="{FF2B5EF4-FFF2-40B4-BE49-F238E27FC236}">
                <a16:creationId xmlns:a16="http://schemas.microsoft.com/office/drawing/2014/main" id="{C20977AF-260E-660F-B0FD-6CDB0811F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8CFB950-2761-7212-45EF-C804810D195E}"/>
              </a:ext>
            </a:extLst>
          </p:cNvPr>
          <p:cNvSpPr txBox="1"/>
          <p:nvPr/>
        </p:nvSpPr>
        <p:spPr>
          <a:xfrm>
            <a:off x="640079" y="2872899"/>
            <a:ext cx="4670097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230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dirty="0" err="1"/>
              <a:t>Zelektrované</a:t>
            </a:r>
            <a:r>
              <a:rPr lang="cs-CZ" sz="2200" dirty="0"/>
              <a:t> brčko drží na zdi,</a:t>
            </a:r>
            <a:br>
              <a:rPr lang="cs-CZ" sz="2200" dirty="0"/>
            </a:br>
            <a:r>
              <a:rPr lang="cs-CZ" sz="2200" dirty="0"/>
              <a:t>    na tabuli, na okně a na dalších</a:t>
            </a:r>
            <a:br>
              <a:rPr lang="cs-CZ" sz="2200" dirty="0"/>
            </a:br>
            <a:r>
              <a:rPr lang="cs-CZ" sz="2200" dirty="0"/>
              <a:t>    předmětech.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dirty="0"/>
              <a:t>Brčko se udrží i na kovech.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200" dirty="0"/>
          </a:p>
          <a:p>
            <a:pPr indent="-457200">
              <a:lnSpc>
                <a:spcPct val="90000"/>
              </a:lnSpc>
              <a:spcAft>
                <a:spcPts val="600"/>
              </a:spcAft>
            </a:pPr>
            <a:r>
              <a:rPr lang="cs-CZ" sz="2200" dirty="0"/>
              <a:t>❓Jak dlouho vydrží brčko na zdi❓</a:t>
            </a:r>
            <a:endParaRPr lang="en-US" sz="2200" dirty="0"/>
          </a:p>
        </p:txBody>
      </p:sp>
      <p:pic>
        <p:nvPicPr>
          <p:cNvPr id="11" name="Obrázek 10" descr="Obsah obrázku kancelářské potřeby, text, interiér, jehla&#10;&#10;Obsah generovaný pomocí AI může být nesprávný.">
            <a:extLst>
              <a:ext uri="{FF2B5EF4-FFF2-40B4-BE49-F238E27FC236}">
                <a16:creationId xmlns:a16="http://schemas.microsoft.com/office/drawing/2014/main" id="{04D338D0-2027-4028-789C-FB2EEC3E0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1ECA93A3-23B5-1F71-4A92-877F0934DF86}"/>
              </a:ext>
            </a:extLst>
          </p:cNvPr>
          <p:cNvSpPr txBox="1"/>
          <p:nvPr/>
        </p:nvSpPr>
        <p:spPr>
          <a:xfrm>
            <a:off x="152400" y="6193567"/>
            <a:ext cx="6096000" cy="558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rgbClr val="E97132"/>
                </a:solidFill>
              </a:rPr>
              <a:t>Oslava 100. </a:t>
            </a:r>
            <a:r>
              <a:rPr lang="en-US" sz="1400" dirty="0" err="1">
                <a:solidFill>
                  <a:srgbClr val="E97132"/>
                </a:solidFill>
              </a:rPr>
              <a:t>ročníku</a:t>
            </a:r>
            <a:r>
              <a:rPr lang="en-US" sz="1400" dirty="0">
                <a:solidFill>
                  <a:srgbClr val="E97132"/>
                </a:solidFill>
              </a:rPr>
              <a:t> </a:t>
            </a:r>
            <a:r>
              <a:rPr lang="en-US" sz="1400" dirty="0" err="1">
                <a:solidFill>
                  <a:srgbClr val="E97132"/>
                </a:solidFill>
              </a:rPr>
              <a:t>časopisu</a:t>
            </a:r>
            <a:r>
              <a:rPr lang="en-US" sz="1400" dirty="0">
                <a:solidFill>
                  <a:srgbClr val="E97132"/>
                </a:solidFill>
              </a:rPr>
              <a:t> </a:t>
            </a:r>
            <a:r>
              <a:rPr lang="en-US" sz="1400" dirty="0" err="1">
                <a:solidFill>
                  <a:srgbClr val="E97132"/>
                </a:solidFill>
              </a:rPr>
              <a:t>Rozhledy</a:t>
            </a:r>
            <a:r>
              <a:rPr lang="en-US" sz="1400" dirty="0">
                <a:solidFill>
                  <a:srgbClr val="E97132"/>
                </a:solidFill>
              </a:rPr>
              <a:t> </a:t>
            </a:r>
            <a:r>
              <a:rPr lang="en-US" sz="1400" dirty="0" err="1">
                <a:solidFill>
                  <a:srgbClr val="E97132"/>
                </a:solidFill>
              </a:rPr>
              <a:t>matematicko-fyzikální</a:t>
            </a:r>
            <a:endParaRPr lang="en-US" sz="1400" dirty="0">
              <a:solidFill>
                <a:srgbClr val="E97132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rgbClr val="E97132"/>
                </a:solidFill>
              </a:rPr>
              <a:t>20. </a:t>
            </a:r>
            <a:r>
              <a:rPr lang="en-US" sz="1400" dirty="0" err="1">
                <a:solidFill>
                  <a:srgbClr val="E97132"/>
                </a:solidFill>
              </a:rPr>
              <a:t>června</a:t>
            </a:r>
            <a:r>
              <a:rPr lang="en-US" sz="1400" dirty="0">
                <a:solidFill>
                  <a:srgbClr val="E97132"/>
                </a:solidFill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145485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0" name="Rectangle 307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Nadpis 3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cs-CZ" sz="5400" dirty="0" err="1"/>
              <a:t>Magická</a:t>
            </a:r>
            <a:r>
              <a:rPr lang="en-US" altLang="cs-CZ" sz="5400" dirty="0"/>
              <a:t> </a:t>
            </a:r>
            <a:r>
              <a:rPr lang="en-US" altLang="cs-CZ" sz="5400" dirty="0" err="1"/>
              <a:t>koule</a:t>
            </a:r>
            <a:endParaRPr lang="en-US" altLang="cs-CZ" sz="5400" dirty="0"/>
          </a:p>
        </p:txBody>
      </p:sp>
      <p:sp>
        <p:nvSpPr>
          <p:cNvPr id="308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4CE276E-2FB5-DD1F-27ED-F0C4AE549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/>
              <a:t>V </a:t>
            </a:r>
            <a:r>
              <a:rPr lang="en-US" sz="2200" dirty="0" err="1"/>
              <a:t>kouli</a:t>
            </a:r>
            <a:r>
              <a:rPr lang="en-US" sz="2200" dirty="0"/>
              <a:t> </a:t>
            </a:r>
            <a:r>
              <a:rPr lang="en-US" sz="2200" dirty="0" err="1"/>
              <a:t>dochází</a:t>
            </a:r>
            <a:r>
              <a:rPr lang="en-US" sz="2200" dirty="0"/>
              <a:t> k </a:t>
            </a:r>
            <a:r>
              <a:rPr lang="en-US" sz="2200" dirty="0" err="1"/>
              <a:t>elektrickým</a:t>
            </a:r>
            <a:r>
              <a:rPr lang="en-US" sz="2200" dirty="0"/>
              <a:t> </a:t>
            </a:r>
            <a:r>
              <a:rPr lang="en-US" sz="2200" dirty="0" err="1"/>
              <a:t>výbojům</a:t>
            </a:r>
            <a:r>
              <a:rPr lang="en-US" sz="2200" dirty="0"/>
              <a:t> v </a:t>
            </a:r>
            <a:r>
              <a:rPr lang="en-US" sz="2200" dirty="0" err="1"/>
              <a:t>plynu</a:t>
            </a:r>
            <a:r>
              <a:rPr lang="en-US" sz="2200" dirty="0"/>
              <a:t>, </a:t>
            </a:r>
            <a:r>
              <a:rPr lang="en-US" sz="2200" dirty="0" err="1"/>
              <a:t>které</a:t>
            </a:r>
            <a:r>
              <a:rPr lang="en-US" sz="2200" dirty="0"/>
              <a:t> </a:t>
            </a:r>
            <a:r>
              <a:rPr lang="en-US" sz="2200" dirty="0" err="1"/>
              <a:t>vytvářejí</a:t>
            </a:r>
            <a:r>
              <a:rPr lang="en-US" sz="2200" dirty="0"/>
              <a:t> </a:t>
            </a:r>
            <a:r>
              <a:rPr lang="en-US" sz="2200" dirty="0" err="1"/>
              <a:t>světelné</a:t>
            </a:r>
            <a:r>
              <a:rPr lang="en-US" sz="2200" dirty="0"/>
              <a:t> </a:t>
            </a:r>
            <a:r>
              <a:rPr lang="en-US" sz="2200" dirty="0" err="1"/>
              <a:t>efekty</a:t>
            </a:r>
            <a:r>
              <a:rPr lang="en-US" sz="2200" dirty="0"/>
              <a:t>.</a:t>
            </a:r>
            <a:endParaRPr lang="cs-CZ" sz="2200" dirty="0"/>
          </a:p>
          <a:p>
            <a:r>
              <a:rPr lang="cs-CZ" sz="2200" dirty="0"/>
              <a:t>Elektrické pole kolem koule může rozsvítit i zářivku.</a:t>
            </a:r>
            <a:endParaRPr lang="en-US" sz="2200" dirty="0"/>
          </a:p>
        </p:txBody>
      </p:sp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3" r="-1" b="12903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3075" name="Rectangle 1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EA68511-5894-D6C8-214B-6EFF15E66378}"/>
              </a:ext>
            </a:extLst>
          </p:cNvPr>
          <p:cNvSpPr txBox="1"/>
          <p:nvPr/>
        </p:nvSpPr>
        <p:spPr>
          <a:xfrm>
            <a:off x="152400" y="6193567"/>
            <a:ext cx="6096000" cy="558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rgbClr val="E97132"/>
                </a:solidFill>
              </a:rPr>
              <a:t>Oslava 100. </a:t>
            </a:r>
            <a:r>
              <a:rPr lang="en-US" sz="1400" dirty="0" err="1">
                <a:solidFill>
                  <a:srgbClr val="E97132"/>
                </a:solidFill>
              </a:rPr>
              <a:t>ročníku</a:t>
            </a:r>
            <a:r>
              <a:rPr lang="en-US" sz="1400" dirty="0">
                <a:solidFill>
                  <a:srgbClr val="E97132"/>
                </a:solidFill>
              </a:rPr>
              <a:t> </a:t>
            </a:r>
            <a:r>
              <a:rPr lang="en-US" sz="1400" dirty="0" err="1">
                <a:solidFill>
                  <a:srgbClr val="E97132"/>
                </a:solidFill>
              </a:rPr>
              <a:t>časopisu</a:t>
            </a:r>
            <a:r>
              <a:rPr lang="en-US" sz="1400" dirty="0">
                <a:solidFill>
                  <a:srgbClr val="E97132"/>
                </a:solidFill>
              </a:rPr>
              <a:t> </a:t>
            </a:r>
            <a:r>
              <a:rPr lang="en-US" sz="1400" dirty="0" err="1">
                <a:solidFill>
                  <a:srgbClr val="E97132"/>
                </a:solidFill>
              </a:rPr>
              <a:t>Rozhledy</a:t>
            </a:r>
            <a:r>
              <a:rPr lang="en-US" sz="1400" dirty="0">
                <a:solidFill>
                  <a:srgbClr val="E97132"/>
                </a:solidFill>
              </a:rPr>
              <a:t> </a:t>
            </a:r>
            <a:r>
              <a:rPr lang="en-US" sz="1400" dirty="0" err="1">
                <a:solidFill>
                  <a:srgbClr val="E97132"/>
                </a:solidFill>
              </a:rPr>
              <a:t>matematicko-fyzikální</a:t>
            </a:r>
            <a:endParaRPr lang="en-US" sz="1400" dirty="0">
              <a:solidFill>
                <a:srgbClr val="E97132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rgbClr val="E97132"/>
                </a:solidFill>
              </a:rPr>
              <a:t>20. </a:t>
            </a:r>
            <a:r>
              <a:rPr lang="en-US" sz="1400" dirty="0" err="1">
                <a:solidFill>
                  <a:srgbClr val="E97132"/>
                </a:solidFill>
              </a:rPr>
              <a:t>června</a:t>
            </a:r>
            <a:r>
              <a:rPr lang="en-US" sz="1400" dirty="0">
                <a:solidFill>
                  <a:srgbClr val="E97132"/>
                </a:solidFill>
              </a:rPr>
              <a:t> 2025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235A8CD-8A66-FB02-1813-6447DE5C9265}"/>
              </a:ext>
            </a:extLst>
          </p:cNvPr>
          <p:cNvSpPr txBox="1"/>
          <p:nvPr/>
        </p:nvSpPr>
        <p:spPr>
          <a:xfrm>
            <a:off x="774700" y="4972684"/>
            <a:ext cx="6096000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>
              <a:lnSpc>
                <a:spcPct val="90000"/>
              </a:lnSpc>
              <a:spcAft>
                <a:spcPts val="600"/>
              </a:spcAft>
            </a:pPr>
            <a:r>
              <a:rPr lang="cs-CZ" sz="2200" dirty="0"/>
              <a:t>❓Co je to luminofor ❓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77" name="Rectangle 6176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3">
            <a:extLst>
              <a:ext uri="{FF2B5EF4-FFF2-40B4-BE49-F238E27FC236}">
                <a16:creationId xmlns:a16="http://schemas.microsoft.com/office/drawing/2014/main" id="{1F0D1241-BAC7-CF0B-6E9D-C746C9418EBB}"/>
              </a:ext>
            </a:extLst>
          </p:cNvPr>
          <p:cNvSpPr txBox="1">
            <a:spLocks/>
          </p:cNvSpPr>
          <p:nvPr/>
        </p:nvSpPr>
        <p:spPr>
          <a:xfrm>
            <a:off x="6541477" y="638089"/>
            <a:ext cx="5016539" cy="14768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altLang="cs-CZ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Fresnelova</a:t>
            </a:r>
            <a:r>
              <a:rPr lang="en-US" altLang="cs-CZ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čočka</a:t>
            </a:r>
            <a:endParaRPr lang="en-US" altLang="cs-CZ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79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C715DB0-D9A4-290C-EA71-00EBE58E9170}"/>
              </a:ext>
            </a:extLst>
          </p:cNvPr>
          <p:cNvSpPr txBox="1"/>
          <p:nvPr/>
        </p:nvSpPr>
        <p:spPr>
          <a:xfrm>
            <a:off x="6739128" y="2664886"/>
            <a:ext cx="4893286" cy="35507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dirty="0"/>
              <a:t>Čočku vynalezl francouzský fyzik</a:t>
            </a:r>
            <a:br>
              <a:rPr lang="cs-CZ" sz="2200" dirty="0"/>
            </a:br>
            <a:r>
              <a:rPr lang="cs-CZ" sz="2200" dirty="0"/>
              <a:t>    Augustin Jean Fresnel (1788 - 1827).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dirty="0"/>
              <a:t>Používala se zejména v majácích na</a:t>
            </a:r>
            <a:br>
              <a:rPr lang="cs-CZ" sz="2200" dirty="0"/>
            </a:br>
            <a:r>
              <a:rPr lang="cs-CZ" sz="2200" dirty="0"/>
              <a:t>    mořích.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dirty="0"/>
              <a:t>V</a:t>
            </a:r>
            <a:r>
              <a:rPr lang="en-US" sz="2200" dirty="0" err="1"/>
              <a:t>ýhodou</a:t>
            </a:r>
            <a:r>
              <a:rPr lang="en-US" sz="2200" dirty="0"/>
              <a:t> </a:t>
            </a:r>
            <a:r>
              <a:rPr lang="en-US" sz="2200" dirty="0" err="1"/>
              <a:t>čočky</a:t>
            </a:r>
            <a:r>
              <a:rPr lang="en-US" sz="2200" dirty="0"/>
              <a:t> je </a:t>
            </a:r>
            <a:r>
              <a:rPr lang="en-US" sz="2200" dirty="0" err="1"/>
              <a:t>její</a:t>
            </a:r>
            <a:r>
              <a:rPr lang="en-US" sz="2200" dirty="0"/>
              <a:t> </a:t>
            </a:r>
            <a:r>
              <a:rPr lang="en-US" sz="2200" dirty="0" err="1"/>
              <a:t>nižší</a:t>
            </a:r>
            <a:r>
              <a:rPr lang="en-US" sz="2200" dirty="0"/>
              <a:t> </a:t>
            </a:r>
            <a:r>
              <a:rPr lang="en-US" sz="2200" dirty="0" err="1"/>
              <a:t>hmotnost</a:t>
            </a:r>
            <a:r>
              <a:rPr lang="cs-CZ" sz="2200" dirty="0"/>
              <a:t>.</a:t>
            </a:r>
            <a:endParaRPr lang="en-US" sz="2200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B9D7EFBE-9555-DAD2-5C81-E29D66C3657B}"/>
              </a:ext>
            </a:extLst>
          </p:cNvPr>
          <p:cNvGrpSpPr/>
          <p:nvPr/>
        </p:nvGrpSpPr>
        <p:grpSpPr>
          <a:xfrm>
            <a:off x="630936" y="1308065"/>
            <a:ext cx="5458968" cy="4241869"/>
            <a:chOff x="3359151" y="1412876"/>
            <a:chExt cx="6265863" cy="4868863"/>
          </a:xfrm>
        </p:grpSpPr>
        <p:pic>
          <p:nvPicPr>
            <p:cNvPr id="6147" name="Picture 6" descr="Optika - čočky (Fresnelova čočka)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18"/>
            <a:stretch>
              <a:fillRect/>
            </a:stretch>
          </p:blipFill>
          <p:spPr bwMode="auto">
            <a:xfrm>
              <a:off x="3792538" y="1412876"/>
              <a:ext cx="4633912" cy="4868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8" name="Text Box 8"/>
            <p:cNvSpPr txBox="1">
              <a:spLocks noChangeArrowheads="1"/>
            </p:cNvSpPr>
            <p:nvPr/>
          </p:nvSpPr>
          <p:spPr bwMode="auto">
            <a:xfrm>
              <a:off x="3359151" y="2420938"/>
              <a:ext cx="1223963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795528">
                <a:spcBef>
                  <a:spcPct val="50000"/>
                </a:spcBef>
                <a:buNone/>
              </a:pPr>
              <a:r>
                <a:rPr lang="cs-CZ" altLang="cs-CZ" sz="2784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rPr>
                <a:t>Běžná čočka</a:t>
              </a:r>
              <a:endParaRPr lang="cs-CZ" altLang="cs-CZ"/>
            </a:p>
          </p:txBody>
        </p:sp>
        <p:sp>
          <p:nvSpPr>
            <p:cNvPr id="6149" name="Text Box 9"/>
            <p:cNvSpPr txBox="1">
              <a:spLocks noChangeArrowheads="1"/>
            </p:cNvSpPr>
            <p:nvPr/>
          </p:nvSpPr>
          <p:spPr bwMode="auto">
            <a:xfrm>
              <a:off x="7608889" y="2420938"/>
              <a:ext cx="2016125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795528">
                <a:spcBef>
                  <a:spcPct val="50000"/>
                </a:spcBef>
                <a:buNone/>
              </a:pPr>
              <a:r>
                <a:rPr lang="cs-CZ" altLang="cs-CZ" sz="2784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rPr>
                <a:t>Fresnelova čočka</a:t>
              </a:r>
              <a:endParaRPr lang="cs-CZ" altLang="cs-CZ"/>
            </a:p>
          </p:txBody>
        </p:sp>
      </p:grpSp>
      <p:sp>
        <p:nvSpPr>
          <p:cNvPr id="5" name="TextovéPole 4">
            <a:extLst>
              <a:ext uri="{FF2B5EF4-FFF2-40B4-BE49-F238E27FC236}">
                <a16:creationId xmlns:a16="http://schemas.microsoft.com/office/drawing/2014/main" id="{E0223CC4-FA04-1B9B-B831-1530E2E74D96}"/>
              </a:ext>
            </a:extLst>
          </p:cNvPr>
          <p:cNvSpPr txBox="1"/>
          <p:nvPr/>
        </p:nvSpPr>
        <p:spPr>
          <a:xfrm>
            <a:off x="152400" y="6193567"/>
            <a:ext cx="6096000" cy="558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rgbClr val="E97132"/>
                </a:solidFill>
              </a:rPr>
              <a:t>Oslava 100. </a:t>
            </a:r>
            <a:r>
              <a:rPr lang="en-US" sz="1400" dirty="0" err="1">
                <a:solidFill>
                  <a:srgbClr val="E97132"/>
                </a:solidFill>
              </a:rPr>
              <a:t>ročníku</a:t>
            </a:r>
            <a:r>
              <a:rPr lang="en-US" sz="1400" dirty="0">
                <a:solidFill>
                  <a:srgbClr val="E97132"/>
                </a:solidFill>
              </a:rPr>
              <a:t> </a:t>
            </a:r>
            <a:r>
              <a:rPr lang="en-US" sz="1400" dirty="0" err="1">
                <a:solidFill>
                  <a:srgbClr val="E97132"/>
                </a:solidFill>
              </a:rPr>
              <a:t>časopisu</a:t>
            </a:r>
            <a:r>
              <a:rPr lang="en-US" sz="1400" dirty="0">
                <a:solidFill>
                  <a:srgbClr val="E97132"/>
                </a:solidFill>
              </a:rPr>
              <a:t> </a:t>
            </a:r>
            <a:r>
              <a:rPr lang="en-US" sz="1400" dirty="0" err="1">
                <a:solidFill>
                  <a:srgbClr val="E97132"/>
                </a:solidFill>
              </a:rPr>
              <a:t>Rozhledy</a:t>
            </a:r>
            <a:r>
              <a:rPr lang="en-US" sz="1400" dirty="0">
                <a:solidFill>
                  <a:srgbClr val="E97132"/>
                </a:solidFill>
              </a:rPr>
              <a:t> </a:t>
            </a:r>
            <a:r>
              <a:rPr lang="en-US" sz="1400" dirty="0" err="1">
                <a:solidFill>
                  <a:srgbClr val="E97132"/>
                </a:solidFill>
              </a:rPr>
              <a:t>matematicko-fyzikální</a:t>
            </a:r>
            <a:endParaRPr lang="en-US" sz="1400" dirty="0">
              <a:solidFill>
                <a:srgbClr val="E97132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rgbClr val="E97132"/>
                </a:solidFill>
              </a:rPr>
              <a:t>20. </a:t>
            </a:r>
            <a:r>
              <a:rPr lang="en-US" sz="1400" dirty="0" err="1">
                <a:solidFill>
                  <a:srgbClr val="E97132"/>
                </a:solidFill>
              </a:rPr>
              <a:t>června</a:t>
            </a:r>
            <a:r>
              <a:rPr lang="en-US" sz="1400" dirty="0">
                <a:solidFill>
                  <a:srgbClr val="E97132"/>
                </a:solidFill>
              </a:rPr>
              <a:t> 2025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CE33406-1D5E-05CE-D9E8-567336D17D92}"/>
              </a:ext>
            </a:extLst>
          </p:cNvPr>
          <p:cNvSpPr txBox="1"/>
          <p:nvPr/>
        </p:nvSpPr>
        <p:spPr>
          <a:xfrm>
            <a:off x="6664729" y="5152902"/>
            <a:ext cx="4893287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>
              <a:lnSpc>
                <a:spcPct val="90000"/>
              </a:lnSpc>
              <a:spcAft>
                <a:spcPts val="600"/>
              </a:spcAft>
            </a:pPr>
            <a:r>
              <a:rPr lang="cs-CZ" sz="2200" dirty="0"/>
              <a:t>❓K čemu se používala naše čočka❓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49" name="Rectangle 18448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6471138" y="457201"/>
            <a:ext cx="5086878" cy="1657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cs-CZ" sz="5400" dirty="0" err="1"/>
              <a:t>Magdeburské</a:t>
            </a:r>
            <a:r>
              <a:rPr lang="en-US" altLang="cs-CZ" sz="5400" dirty="0"/>
              <a:t> </a:t>
            </a:r>
            <a:r>
              <a:rPr lang="en-US" altLang="cs-CZ" sz="5400" dirty="0" err="1"/>
              <a:t>polokoule</a:t>
            </a:r>
            <a:endParaRPr lang="en-US" altLang="cs-CZ" sz="5400" dirty="0"/>
          </a:p>
        </p:txBody>
      </p:sp>
      <p:sp>
        <p:nvSpPr>
          <p:cNvPr id="18451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48A8612-FB64-AAE3-36E4-1624F5A23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/>
          </a:bodyPr>
          <a:lstStyle/>
          <a:p>
            <a:r>
              <a:rPr lang="cs-CZ" sz="2200" dirty="0"/>
              <a:t>Experiment zrealizoval roku 1654 Otto von </a:t>
            </a:r>
            <a:r>
              <a:rPr lang="cs-CZ" sz="2200" dirty="0" err="1"/>
              <a:t>Guericke</a:t>
            </a:r>
            <a:r>
              <a:rPr lang="cs-CZ" sz="2200" dirty="0"/>
              <a:t>, starosta města Magdeburg.</a:t>
            </a:r>
          </a:p>
          <a:p>
            <a:r>
              <a:rPr lang="cs-CZ" sz="2200" dirty="0"/>
              <a:t> Dvě polokoule přiložil k sobě a vypumpoval z prostoru mezi nimi vzduch. </a:t>
            </a:r>
          </a:p>
          <a:p>
            <a:pPr marL="0" indent="0">
              <a:buNone/>
            </a:pPr>
            <a:endParaRPr lang="cs-CZ" sz="22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DBED191-D8EB-F882-4231-3741A3F4CD66}"/>
              </a:ext>
            </a:extLst>
          </p:cNvPr>
          <p:cNvSpPr txBox="1"/>
          <p:nvPr/>
        </p:nvSpPr>
        <p:spPr>
          <a:xfrm>
            <a:off x="152400" y="6193567"/>
            <a:ext cx="6096000" cy="558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rgbClr val="E97132"/>
                </a:solidFill>
              </a:rPr>
              <a:t>Oslava 100. </a:t>
            </a:r>
            <a:r>
              <a:rPr lang="en-US" sz="1400" dirty="0" err="1">
                <a:solidFill>
                  <a:srgbClr val="E97132"/>
                </a:solidFill>
              </a:rPr>
              <a:t>ročníku</a:t>
            </a:r>
            <a:r>
              <a:rPr lang="en-US" sz="1400" dirty="0">
                <a:solidFill>
                  <a:srgbClr val="E97132"/>
                </a:solidFill>
              </a:rPr>
              <a:t> </a:t>
            </a:r>
            <a:r>
              <a:rPr lang="en-US" sz="1400" dirty="0" err="1">
                <a:solidFill>
                  <a:srgbClr val="E97132"/>
                </a:solidFill>
              </a:rPr>
              <a:t>časopisu</a:t>
            </a:r>
            <a:r>
              <a:rPr lang="en-US" sz="1400" dirty="0">
                <a:solidFill>
                  <a:srgbClr val="E97132"/>
                </a:solidFill>
              </a:rPr>
              <a:t> </a:t>
            </a:r>
            <a:r>
              <a:rPr lang="en-US" sz="1400" dirty="0" err="1">
                <a:solidFill>
                  <a:srgbClr val="E97132"/>
                </a:solidFill>
              </a:rPr>
              <a:t>Rozhledy</a:t>
            </a:r>
            <a:r>
              <a:rPr lang="en-US" sz="1400" dirty="0">
                <a:solidFill>
                  <a:srgbClr val="E97132"/>
                </a:solidFill>
              </a:rPr>
              <a:t> </a:t>
            </a:r>
            <a:r>
              <a:rPr lang="en-US" sz="1400" dirty="0" err="1">
                <a:solidFill>
                  <a:srgbClr val="E97132"/>
                </a:solidFill>
              </a:rPr>
              <a:t>matematicko-fyzikální</a:t>
            </a:r>
            <a:endParaRPr lang="en-US" sz="1400" dirty="0">
              <a:solidFill>
                <a:srgbClr val="E97132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rgbClr val="E97132"/>
                </a:solidFill>
              </a:rPr>
              <a:t>20. </a:t>
            </a:r>
            <a:r>
              <a:rPr lang="en-US" sz="1400" dirty="0" err="1">
                <a:solidFill>
                  <a:srgbClr val="E97132"/>
                </a:solidFill>
              </a:rPr>
              <a:t>června</a:t>
            </a:r>
            <a:r>
              <a:rPr lang="en-US" sz="1400" dirty="0">
                <a:solidFill>
                  <a:srgbClr val="E97132"/>
                </a:solidFill>
              </a:rPr>
              <a:t> 2025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DF0DC93-F44F-DEEB-A3AE-8712CB8995A9}"/>
              </a:ext>
            </a:extLst>
          </p:cNvPr>
          <p:cNvSpPr txBox="1"/>
          <p:nvPr/>
        </p:nvSpPr>
        <p:spPr>
          <a:xfrm>
            <a:off x="6981721" y="5178302"/>
            <a:ext cx="4893287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>
              <a:lnSpc>
                <a:spcPct val="90000"/>
              </a:lnSpc>
              <a:spcAft>
                <a:spcPts val="600"/>
              </a:spcAft>
            </a:pPr>
            <a:r>
              <a:rPr lang="cs-CZ" sz="2200" dirty="0"/>
              <a:t>❓Co drží polokoule u sebe❓</a:t>
            </a:r>
            <a:endParaRPr lang="en-US" sz="2200" dirty="0"/>
          </a:p>
        </p:txBody>
      </p:sp>
      <p:pic>
        <p:nvPicPr>
          <p:cNvPr id="8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" y="2050611"/>
            <a:ext cx="5458968" cy="27567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12" name="Rectangle 215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3">
            <a:extLst>
              <a:ext uri="{FF2B5EF4-FFF2-40B4-BE49-F238E27FC236}">
                <a16:creationId xmlns:a16="http://schemas.microsoft.com/office/drawing/2014/main" id="{9677BE07-8D59-C981-34FF-84C982D72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cs-CZ" sz="5400" dirty="0" err="1"/>
              <a:t>Šplha</a:t>
            </a:r>
            <a:r>
              <a:rPr lang="cs-CZ" altLang="cs-CZ" sz="5400" dirty="0"/>
              <a:t>jí</a:t>
            </a:r>
            <a:r>
              <a:rPr lang="en-US" altLang="cs-CZ" sz="5400" dirty="0" err="1"/>
              <a:t>cí</a:t>
            </a:r>
            <a:r>
              <a:rPr lang="en-US" altLang="cs-CZ" sz="5400" dirty="0"/>
              <a:t> </a:t>
            </a:r>
            <a:r>
              <a:rPr lang="en-US" altLang="cs-CZ" sz="5400" dirty="0" err="1"/>
              <a:t>autíčko</a:t>
            </a:r>
            <a:r>
              <a:rPr lang="en-US" altLang="cs-CZ" sz="5400" dirty="0"/>
              <a:t> </a:t>
            </a:r>
          </a:p>
        </p:txBody>
      </p:sp>
      <p:sp>
        <p:nvSpPr>
          <p:cNvPr id="215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289536A-1FEC-6E85-464C-AE1FFD90BEE8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dirty="0"/>
              <a:t>Autíčko na dálkové ovládání</a:t>
            </a:r>
            <a:br>
              <a:rPr lang="cs-CZ" sz="2200" dirty="0"/>
            </a:br>
            <a:r>
              <a:rPr lang="cs-CZ" sz="2200" dirty="0"/>
              <a:t>   umí jezdit nejen po zemi, ale i po</a:t>
            </a:r>
            <a:br>
              <a:rPr lang="cs-CZ" sz="2200" dirty="0"/>
            </a:br>
            <a:r>
              <a:rPr lang="cs-CZ" sz="2200" dirty="0"/>
              <a:t>   stěně.</a:t>
            </a:r>
            <a:endParaRPr lang="en-US" sz="2200" dirty="0"/>
          </a:p>
        </p:txBody>
      </p:sp>
      <p:pic>
        <p:nvPicPr>
          <p:cNvPr id="21507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r="9422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F4B2059-DF23-3D65-2A8E-4590846D86ED}"/>
              </a:ext>
            </a:extLst>
          </p:cNvPr>
          <p:cNvSpPr txBox="1"/>
          <p:nvPr/>
        </p:nvSpPr>
        <p:spPr>
          <a:xfrm>
            <a:off x="152400" y="6193567"/>
            <a:ext cx="6096000" cy="558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rgbClr val="E97132"/>
                </a:solidFill>
              </a:rPr>
              <a:t>Oslava 100. </a:t>
            </a:r>
            <a:r>
              <a:rPr lang="en-US" sz="1400" dirty="0" err="1">
                <a:solidFill>
                  <a:srgbClr val="E97132"/>
                </a:solidFill>
              </a:rPr>
              <a:t>ročníku</a:t>
            </a:r>
            <a:r>
              <a:rPr lang="en-US" sz="1400" dirty="0">
                <a:solidFill>
                  <a:srgbClr val="E97132"/>
                </a:solidFill>
              </a:rPr>
              <a:t> </a:t>
            </a:r>
            <a:r>
              <a:rPr lang="en-US" sz="1400" dirty="0" err="1">
                <a:solidFill>
                  <a:srgbClr val="E97132"/>
                </a:solidFill>
              </a:rPr>
              <a:t>časopisu</a:t>
            </a:r>
            <a:r>
              <a:rPr lang="en-US" sz="1400" dirty="0">
                <a:solidFill>
                  <a:srgbClr val="E97132"/>
                </a:solidFill>
              </a:rPr>
              <a:t> </a:t>
            </a:r>
            <a:r>
              <a:rPr lang="en-US" sz="1400" dirty="0" err="1">
                <a:solidFill>
                  <a:srgbClr val="E97132"/>
                </a:solidFill>
              </a:rPr>
              <a:t>Rozhledy</a:t>
            </a:r>
            <a:r>
              <a:rPr lang="en-US" sz="1400" dirty="0">
                <a:solidFill>
                  <a:srgbClr val="E97132"/>
                </a:solidFill>
              </a:rPr>
              <a:t> </a:t>
            </a:r>
            <a:r>
              <a:rPr lang="en-US" sz="1400" dirty="0" err="1">
                <a:solidFill>
                  <a:srgbClr val="E97132"/>
                </a:solidFill>
              </a:rPr>
              <a:t>matematicko-fyzikální</a:t>
            </a:r>
            <a:endParaRPr lang="en-US" sz="1400" dirty="0">
              <a:solidFill>
                <a:srgbClr val="E97132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rgbClr val="E97132"/>
                </a:solidFill>
              </a:rPr>
              <a:t>20. </a:t>
            </a:r>
            <a:r>
              <a:rPr lang="en-US" sz="1400" dirty="0" err="1">
                <a:solidFill>
                  <a:srgbClr val="E97132"/>
                </a:solidFill>
              </a:rPr>
              <a:t>června</a:t>
            </a:r>
            <a:r>
              <a:rPr lang="en-US" sz="1400" dirty="0">
                <a:solidFill>
                  <a:srgbClr val="E97132"/>
                </a:solidFill>
              </a:rPr>
              <a:t> 2025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28F9F6C-7D12-36EE-4BE7-7A5B3AAF676E}"/>
              </a:ext>
            </a:extLst>
          </p:cNvPr>
          <p:cNvSpPr txBox="1"/>
          <p:nvPr/>
        </p:nvSpPr>
        <p:spPr>
          <a:xfrm>
            <a:off x="753756" y="4334717"/>
            <a:ext cx="4893287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>
              <a:lnSpc>
                <a:spcPct val="90000"/>
              </a:lnSpc>
              <a:spcAft>
                <a:spcPts val="600"/>
              </a:spcAft>
            </a:pPr>
            <a:r>
              <a:rPr lang="cs-CZ" sz="2200" dirty="0"/>
              <a:t>❓Co drží autíčko na stěně❓</a:t>
            </a:r>
            <a:endParaRPr lang="en-US" sz="22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452494-6239-4341-DA07-3BDEEB1D50FE}"/>
              </a:ext>
            </a:extLst>
          </p:cNvPr>
          <p:cNvSpPr txBox="1"/>
          <p:nvPr/>
        </p:nvSpPr>
        <p:spPr>
          <a:xfrm>
            <a:off x="753756" y="4867110"/>
            <a:ext cx="4893287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>
              <a:lnSpc>
                <a:spcPct val="90000"/>
              </a:lnSpc>
              <a:spcAft>
                <a:spcPts val="600"/>
              </a:spcAft>
            </a:pPr>
            <a:r>
              <a:rPr lang="cs-CZ" sz="2200" dirty="0"/>
              <a:t>❓Proč nespadne❓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1" name="Rectangle 1332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Nadpis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cs-CZ" sz="5400"/>
              <a:t>Vakuování potravin</a:t>
            </a:r>
          </a:p>
        </p:txBody>
      </p:sp>
      <p:sp>
        <p:nvSpPr>
          <p:cNvPr id="1332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704DE56-D5A5-6D5B-D814-15C53FDFC39C}"/>
              </a:ext>
            </a:extLst>
          </p:cNvPr>
          <p:cNvSpPr txBox="1"/>
          <p:nvPr/>
        </p:nvSpPr>
        <p:spPr>
          <a:xfrm>
            <a:off x="640080" y="2872899"/>
            <a:ext cx="4503420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dirty="0"/>
              <a:t>Z nádoby vysajeme část vzduchu.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dirty="0"/>
              <a:t>Tlak uvnitř nádoby bude tedy nižší</a:t>
            </a:r>
            <a:br>
              <a:rPr lang="cs-CZ" sz="2200" dirty="0"/>
            </a:br>
            <a:r>
              <a:rPr lang="cs-CZ" sz="2200" dirty="0"/>
              <a:t>    než vnější </a:t>
            </a:r>
            <a:r>
              <a:rPr lang="cs-CZ" sz="2200" dirty="0" err="1"/>
              <a:t>atmosferický</a:t>
            </a:r>
            <a:r>
              <a:rPr lang="cs-CZ" sz="2200" dirty="0"/>
              <a:t> tlak.</a:t>
            </a:r>
            <a:endParaRPr lang="en-US" sz="2200" dirty="0"/>
          </a:p>
        </p:txBody>
      </p:sp>
      <p:pic>
        <p:nvPicPr>
          <p:cNvPr id="1026" name="Picture 2" descr="Obr. 1: Pomůcky">
            <a:extLst>
              <a:ext uri="{FF2B5EF4-FFF2-40B4-BE49-F238E27FC236}">
                <a16:creationId xmlns:a16="http://schemas.microsoft.com/office/drawing/2014/main" id="{845FF665-F0CC-DC41-DE50-41DC114BE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1" r="6463" b="2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AutoShape 2" descr="http://mail.centrum.cz/download.php?msg_id=000000002e790015526002764810&amp;idx=5&amp;filename=indianek.jpg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D71001A-E515-5EDF-3B06-12EBDCCB6A14}"/>
              </a:ext>
            </a:extLst>
          </p:cNvPr>
          <p:cNvSpPr txBox="1"/>
          <p:nvPr/>
        </p:nvSpPr>
        <p:spPr>
          <a:xfrm>
            <a:off x="152400" y="6193567"/>
            <a:ext cx="6096000" cy="558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rgbClr val="E97132"/>
                </a:solidFill>
              </a:rPr>
              <a:t>Oslava 100. </a:t>
            </a:r>
            <a:r>
              <a:rPr lang="en-US" sz="1400" dirty="0" err="1">
                <a:solidFill>
                  <a:srgbClr val="E97132"/>
                </a:solidFill>
              </a:rPr>
              <a:t>ročníku</a:t>
            </a:r>
            <a:r>
              <a:rPr lang="en-US" sz="1400" dirty="0">
                <a:solidFill>
                  <a:srgbClr val="E97132"/>
                </a:solidFill>
              </a:rPr>
              <a:t> </a:t>
            </a:r>
            <a:r>
              <a:rPr lang="en-US" sz="1400" dirty="0" err="1">
                <a:solidFill>
                  <a:srgbClr val="E97132"/>
                </a:solidFill>
              </a:rPr>
              <a:t>časopisu</a:t>
            </a:r>
            <a:r>
              <a:rPr lang="en-US" sz="1400" dirty="0">
                <a:solidFill>
                  <a:srgbClr val="E97132"/>
                </a:solidFill>
              </a:rPr>
              <a:t> </a:t>
            </a:r>
            <a:r>
              <a:rPr lang="en-US" sz="1400" dirty="0" err="1">
                <a:solidFill>
                  <a:srgbClr val="E97132"/>
                </a:solidFill>
              </a:rPr>
              <a:t>Rozhledy</a:t>
            </a:r>
            <a:r>
              <a:rPr lang="en-US" sz="1400" dirty="0">
                <a:solidFill>
                  <a:srgbClr val="E97132"/>
                </a:solidFill>
              </a:rPr>
              <a:t> </a:t>
            </a:r>
            <a:r>
              <a:rPr lang="en-US" sz="1400" dirty="0" err="1">
                <a:solidFill>
                  <a:srgbClr val="E97132"/>
                </a:solidFill>
              </a:rPr>
              <a:t>matematicko-fyzikální</a:t>
            </a:r>
            <a:endParaRPr lang="en-US" sz="1400" dirty="0">
              <a:solidFill>
                <a:srgbClr val="E97132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rgbClr val="E97132"/>
                </a:solidFill>
              </a:rPr>
              <a:t>20. </a:t>
            </a:r>
            <a:r>
              <a:rPr lang="en-US" sz="1400" dirty="0" err="1">
                <a:solidFill>
                  <a:srgbClr val="E97132"/>
                </a:solidFill>
              </a:rPr>
              <a:t>června</a:t>
            </a:r>
            <a:r>
              <a:rPr lang="en-US" sz="1400" dirty="0">
                <a:solidFill>
                  <a:srgbClr val="E97132"/>
                </a:solidFill>
              </a:rPr>
              <a:t> 2025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1594E97-5171-8E0C-C50C-455C2AD54C38}"/>
              </a:ext>
            </a:extLst>
          </p:cNvPr>
          <p:cNvSpPr txBox="1"/>
          <p:nvPr/>
        </p:nvSpPr>
        <p:spPr>
          <a:xfrm>
            <a:off x="334314" y="4453378"/>
            <a:ext cx="4893287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>
              <a:lnSpc>
                <a:spcPct val="90000"/>
              </a:lnSpc>
              <a:spcAft>
                <a:spcPts val="600"/>
              </a:spcAft>
            </a:pPr>
            <a:r>
              <a:rPr lang="cs-CZ" sz="2200" dirty="0"/>
              <a:t>❓Co se stane s jablkem v nádobě❓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3821049-4AD5-28EA-F518-033BB806F1A1}"/>
              </a:ext>
            </a:extLst>
          </p:cNvPr>
          <p:cNvSpPr txBox="1">
            <a:spLocks/>
          </p:cNvSpPr>
          <p:nvPr/>
        </p:nvSpPr>
        <p:spPr>
          <a:xfrm>
            <a:off x="6739128" y="638089"/>
            <a:ext cx="4818888" cy="14768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altLang="cs-CZ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Úloha na doma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853F663-3A37-0941-919D-4B9FBEDB1B42}"/>
              </a:ext>
            </a:extLst>
          </p:cNvPr>
          <p:cNvSpPr txBox="1"/>
          <p:nvPr/>
        </p:nvSpPr>
        <p:spPr>
          <a:xfrm>
            <a:off x="4577026" y="2664886"/>
            <a:ext cx="7157774" cy="35507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000" noProof="0" dirty="0"/>
              <a:t>Mějme tři sklenice s vodou, v každé plave kostka ledu.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noProof="0" dirty="0"/>
              <a:t>V první sklenici plave samotná kostka ledu.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noProof="0" dirty="0"/>
              <a:t>Ve druhé je kostka ledu, ve které je zamrzlá kovová matička.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noProof="0" dirty="0"/>
              <a:t>Ve třetí sklenici je kostka ledu se zamrzlým kouskem korku.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cs-CZ" sz="2000" dirty="0"/>
              <a:t>❓ </a:t>
            </a:r>
            <a:r>
              <a:rPr lang="cs-CZ" sz="2000" noProof="0" dirty="0"/>
              <a:t>Co se v každé z uvedených sklenic stane s hladinou vody</a:t>
            </a:r>
            <a:br>
              <a:rPr lang="cs-CZ" sz="2000" dirty="0"/>
            </a:br>
            <a:r>
              <a:rPr lang="cs-CZ" sz="2000" dirty="0"/>
              <a:t>        </a:t>
            </a:r>
            <a:r>
              <a:rPr lang="cs-CZ" sz="2000" noProof="0" dirty="0"/>
              <a:t>po roztátí ledu (klesne/stoupne/zůstane stejná)</a:t>
            </a:r>
            <a:r>
              <a:rPr lang="cs-CZ" sz="2000" dirty="0"/>
              <a:t> ❓</a:t>
            </a:r>
            <a:endParaRPr lang="cs-CZ" sz="2000" noProof="0" dirty="0"/>
          </a:p>
          <a:p>
            <a:pPr>
              <a:lnSpc>
                <a:spcPct val="90000"/>
              </a:lnSpc>
            </a:pPr>
            <a:r>
              <a:rPr lang="cs-CZ" sz="2000" noProof="0" dirty="0"/>
              <a:t>Zkuste si experiment provést a výsledek pak ověřte výpočtem.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cs-CZ" sz="2000" b="1" noProof="0" dirty="0"/>
              <a:t>Bonusová otázka: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000" dirty="0"/>
              <a:t>❓ </a:t>
            </a:r>
            <a:r>
              <a:rPr lang="cs-CZ" sz="2000" noProof="0" dirty="0"/>
              <a:t>Ovlivňuje tání ledovců hladinu oceánů? Pokud ano, proč</a:t>
            </a:r>
            <a:r>
              <a:rPr lang="cs-CZ" sz="2000" dirty="0"/>
              <a:t>❓</a:t>
            </a:r>
            <a:endParaRPr lang="cs-CZ" sz="2000" noProof="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D30951D-1B9C-00AB-C76B-21957DA75F44}"/>
              </a:ext>
            </a:extLst>
          </p:cNvPr>
          <p:cNvSpPr txBox="1"/>
          <p:nvPr/>
        </p:nvSpPr>
        <p:spPr>
          <a:xfrm>
            <a:off x="254000" y="6489156"/>
            <a:ext cx="11684000" cy="287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rgbClr val="E97132"/>
                </a:solidFill>
              </a:rPr>
              <a:t>20. </a:t>
            </a:r>
            <a:r>
              <a:rPr lang="en-US" sz="1400" dirty="0" err="1">
                <a:solidFill>
                  <a:srgbClr val="E97132"/>
                </a:solidFill>
              </a:rPr>
              <a:t>června</a:t>
            </a:r>
            <a:r>
              <a:rPr lang="en-US" sz="1400" dirty="0">
                <a:solidFill>
                  <a:srgbClr val="E97132"/>
                </a:solidFill>
              </a:rPr>
              <a:t> 2025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597A35F5-05C6-D59D-1D3A-92258520C6DB}"/>
              </a:ext>
            </a:extLst>
          </p:cNvPr>
          <p:cNvGrpSpPr/>
          <p:nvPr/>
        </p:nvGrpSpPr>
        <p:grpSpPr>
          <a:xfrm>
            <a:off x="710178" y="1159290"/>
            <a:ext cx="3741234" cy="4738710"/>
            <a:chOff x="1103623" y="1389195"/>
            <a:chExt cx="3120864" cy="4035617"/>
          </a:xfrm>
        </p:grpSpPr>
        <p:pic>
          <p:nvPicPr>
            <p:cNvPr id="11" name="Obrázek 10">
              <a:extLst>
                <a:ext uri="{FF2B5EF4-FFF2-40B4-BE49-F238E27FC236}">
                  <a16:creationId xmlns:a16="http://schemas.microsoft.com/office/drawing/2014/main" id="{1716CDBC-1575-C17F-0FA3-25230BB05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3623" y="1389195"/>
              <a:ext cx="1724261" cy="1771897"/>
            </a:xfrm>
            <a:prstGeom prst="rect">
              <a:avLst/>
            </a:prstGeom>
          </p:spPr>
        </p:pic>
        <p:pic>
          <p:nvPicPr>
            <p:cNvPr id="21" name="Obrázek 20">
              <a:extLst>
                <a:ext uri="{FF2B5EF4-FFF2-40B4-BE49-F238E27FC236}">
                  <a16:creationId xmlns:a16="http://schemas.microsoft.com/office/drawing/2014/main" id="{50357F64-41A0-FEC2-D861-24AC55358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2283" y="3538599"/>
              <a:ext cx="1724267" cy="1886213"/>
            </a:xfrm>
            <a:prstGeom prst="rect">
              <a:avLst/>
            </a:prstGeom>
          </p:spPr>
        </p:pic>
        <p:pic>
          <p:nvPicPr>
            <p:cNvPr id="23" name="Obrázek 22">
              <a:extLst>
                <a:ext uri="{FF2B5EF4-FFF2-40B4-BE49-F238E27FC236}">
                  <a16:creationId xmlns:a16="http://schemas.microsoft.com/office/drawing/2014/main" id="{441B0809-B6DE-B1C5-F057-09C14051F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05011" y="1549601"/>
              <a:ext cx="1619476" cy="1505159"/>
            </a:xfrm>
            <a:prstGeom prst="rect">
              <a:avLst/>
            </a:prstGeom>
          </p:spPr>
        </p:pic>
      </p:grp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6F234400-B25C-4AFC-7344-E07476FDF394}"/>
              </a:ext>
            </a:extLst>
          </p:cNvPr>
          <p:cNvSpPr txBox="1"/>
          <p:nvPr/>
        </p:nvSpPr>
        <p:spPr>
          <a:xfrm>
            <a:off x="254000" y="6468894"/>
            <a:ext cx="7569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E97132"/>
                </a:solidFill>
              </a:rPr>
              <a:t>Oslava 100. </a:t>
            </a:r>
            <a:r>
              <a:rPr lang="en-US" sz="1400" dirty="0" err="1">
                <a:solidFill>
                  <a:srgbClr val="E97132"/>
                </a:solidFill>
              </a:rPr>
              <a:t>ročníku</a:t>
            </a:r>
            <a:r>
              <a:rPr lang="en-US" sz="1400" dirty="0">
                <a:solidFill>
                  <a:srgbClr val="E97132"/>
                </a:solidFill>
              </a:rPr>
              <a:t> </a:t>
            </a:r>
            <a:r>
              <a:rPr lang="en-US" sz="1400" dirty="0" err="1">
                <a:solidFill>
                  <a:srgbClr val="E97132"/>
                </a:solidFill>
              </a:rPr>
              <a:t>časopisu</a:t>
            </a:r>
            <a:r>
              <a:rPr lang="en-US" sz="1400" dirty="0">
                <a:solidFill>
                  <a:srgbClr val="E97132"/>
                </a:solidFill>
              </a:rPr>
              <a:t> </a:t>
            </a:r>
            <a:r>
              <a:rPr lang="en-US" sz="1400" dirty="0" err="1">
                <a:solidFill>
                  <a:srgbClr val="E97132"/>
                </a:solidFill>
              </a:rPr>
              <a:t>Rozhledy</a:t>
            </a:r>
            <a:r>
              <a:rPr lang="en-US" sz="1400" dirty="0">
                <a:solidFill>
                  <a:srgbClr val="E97132"/>
                </a:solidFill>
              </a:rPr>
              <a:t> </a:t>
            </a:r>
            <a:r>
              <a:rPr lang="en-US" sz="1400" dirty="0" err="1">
                <a:solidFill>
                  <a:srgbClr val="E97132"/>
                </a:solidFill>
              </a:rPr>
              <a:t>matematicko-fyzikální</a:t>
            </a:r>
            <a:r>
              <a:rPr lang="cs-CZ" sz="1400" dirty="0">
                <a:solidFill>
                  <a:srgbClr val="E97132"/>
                </a:solidFill>
              </a:rPr>
              <a:t> </a:t>
            </a:r>
            <a:endParaRPr lang="cs-CZ" sz="1400" dirty="0"/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56C88C3C-EE3E-F990-C4D7-C3E6A0A9117B}"/>
              </a:ext>
            </a:extLst>
          </p:cNvPr>
          <p:cNvSpPr txBox="1"/>
          <p:nvPr/>
        </p:nvSpPr>
        <p:spPr>
          <a:xfrm>
            <a:off x="1637837" y="5698710"/>
            <a:ext cx="1842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/>
              <a:t>jreichl.com/</a:t>
            </a:r>
            <a:r>
              <a:rPr lang="cs-CZ" sz="1400" dirty="0" err="1"/>
              <a:t>materialy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792832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8E3017A-1DC6-5E1B-A2D9-644CFACD1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37" y="1298448"/>
            <a:ext cx="5895178" cy="4099642"/>
          </a:xfrm>
        </p:spPr>
        <p:txBody>
          <a:bodyPr anchor="b">
            <a:normAutofit/>
          </a:bodyPr>
          <a:lstStyle/>
          <a:p>
            <a:pPr algn="l"/>
            <a:r>
              <a:rPr lang="cs-CZ" sz="6600" dirty="0">
                <a:solidFill>
                  <a:srgbClr val="FFFFFF"/>
                </a:solidFill>
              </a:rPr>
              <a:t>Děkuji za pozornost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96EA610-04C6-279C-7EEC-C5D13D15F9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4300" y="1122363"/>
            <a:ext cx="4241800" cy="4269549"/>
          </a:xfrm>
        </p:spPr>
        <p:txBody>
          <a:bodyPr anchor="b">
            <a:normAutofit/>
          </a:bodyPr>
          <a:lstStyle/>
          <a:p>
            <a:pPr algn="l"/>
            <a:r>
              <a:rPr lang="cs-CZ" sz="2200" dirty="0"/>
              <a:t>marie.snetinova@matfyz.cuni.cz</a:t>
            </a:r>
          </a:p>
        </p:txBody>
      </p:sp>
      <p:sp>
        <p:nvSpPr>
          <p:cNvPr id="12" name="sketch line 1">
            <a:extLst>
              <a:ext uri="{FF2B5EF4-FFF2-40B4-BE49-F238E27FC236}">
                <a16:creationId xmlns:a16="http://schemas.microsoft.com/office/drawing/2014/main" id="{32C5B66D-E390-4A14-AB60-69626CBF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62635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646273DA-F933-4D17-A5FE-B1EF87FD7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0653" y="5626353"/>
            <a:ext cx="3479619" cy="18288"/>
          </a:xfrm>
          <a:custGeom>
            <a:avLst/>
            <a:gdLst>
              <a:gd name="connsiteX0" fmla="*/ 0 w 3479619"/>
              <a:gd name="connsiteY0" fmla="*/ 0 h 18288"/>
              <a:gd name="connsiteX1" fmla="*/ 661128 w 3479619"/>
              <a:gd name="connsiteY1" fmla="*/ 0 h 18288"/>
              <a:gd name="connsiteX2" fmla="*/ 1357051 w 3479619"/>
              <a:gd name="connsiteY2" fmla="*/ 0 h 18288"/>
              <a:gd name="connsiteX3" fmla="*/ 2087771 w 3479619"/>
              <a:gd name="connsiteY3" fmla="*/ 0 h 18288"/>
              <a:gd name="connsiteX4" fmla="*/ 2818491 w 3479619"/>
              <a:gd name="connsiteY4" fmla="*/ 0 h 18288"/>
              <a:gd name="connsiteX5" fmla="*/ 3479619 w 3479619"/>
              <a:gd name="connsiteY5" fmla="*/ 0 h 18288"/>
              <a:gd name="connsiteX6" fmla="*/ 3479619 w 3479619"/>
              <a:gd name="connsiteY6" fmla="*/ 18288 h 18288"/>
              <a:gd name="connsiteX7" fmla="*/ 2714103 w 3479619"/>
              <a:gd name="connsiteY7" fmla="*/ 18288 h 18288"/>
              <a:gd name="connsiteX8" fmla="*/ 1948587 w 3479619"/>
              <a:gd name="connsiteY8" fmla="*/ 18288 h 18288"/>
              <a:gd name="connsiteX9" fmla="*/ 1252663 w 3479619"/>
              <a:gd name="connsiteY9" fmla="*/ 18288 h 18288"/>
              <a:gd name="connsiteX10" fmla="*/ 0 w 3479619"/>
              <a:gd name="connsiteY10" fmla="*/ 18288 h 18288"/>
              <a:gd name="connsiteX11" fmla="*/ 0 w 3479619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9619" h="18288" fill="none" extrusionOk="0">
                <a:moveTo>
                  <a:pt x="0" y="0"/>
                </a:moveTo>
                <a:cubicBezTo>
                  <a:pt x="178395" y="-3637"/>
                  <a:pt x="368619" y="-28254"/>
                  <a:pt x="661128" y="0"/>
                </a:cubicBezTo>
                <a:cubicBezTo>
                  <a:pt x="953637" y="28254"/>
                  <a:pt x="1022982" y="-4416"/>
                  <a:pt x="1357051" y="0"/>
                </a:cubicBezTo>
                <a:cubicBezTo>
                  <a:pt x="1691120" y="4416"/>
                  <a:pt x="1729558" y="27777"/>
                  <a:pt x="2087771" y="0"/>
                </a:cubicBezTo>
                <a:cubicBezTo>
                  <a:pt x="2445984" y="-27777"/>
                  <a:pt x="2592094" y="4429"/>
                  <a:pt x="2818491" y="0"/>
                </a:cubicBezTo>
                <a:cubicBezTo>
                  <a:pt x="3044888" y="-4429"/>
                  <a:pt x="3204567" y="26471"/>
                  <a:pt x="3479619" y="0"/>
                </a:cubicBezTo>
                <a:cubicBezTo>
                  <a:pt x="3478910" y="8157"/>
                  <a:pt x="3479206" y="12125"/>
                  <a:pt x="3479619" y="18288"/>
                </a:cubicBezTo>
                <a:cubicBezTo>
                  <a:pt x="3315855" y="-2963"/>
                  <a:pt x="3094885" y="26965"/>
                  <a:pt x="2714103" y="18288"/>
                </a:cubicBezTo>
                <a:cubicBezTo>
                  <a:pt x="2333321" y="9611"/>
                  <a:pt x="2260528" y="-15335"/>
                  <a:pt x="1948587" y="18288"/>
                </a:cubicBezTo>
                <a:cubicBezTo>
                  <a:pt x="1636646" y="51911"/>
                  <a:pt x="1489816" y="46369"/>
                  <a:pt x="1252663" y="18288"/>
                </a:cubicBezTo>
                <a:cubicBezTo>
                  <a:pt x="1015510" y="-9793"/>
                  <a:pt x="519812" y="-12177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479619" h="18288" stroke="0" extrusionOk="0">
                <a:moveTo>
                  <a:pt x="0" y="0"/>
                </a:moveTo>
                <a:cubicBezTo>
                  <a:pt x="326045" y="25020"/>
                  <a:pt x="425411" y="-17676"/>
                  <a:pt x="661128" y="0"/>
                </a:cubicBezTo>
                <a:cubicBezTo>
                  <a:pt x="896845" y="17676"/>
                  <a:pt x="1124825" y="1478"/>
                  <a:pt x="1252663" y="0"/>
                </a:cubicBezTo>
                <a:cubicBezTo>
                  <a:pt x="1380502" y="-1478"/>
                  <a:pt x="1694914" y="11788"/>
                  <a:pt x="2018179" y="0"/>
                </a:cubicBezTo>
                <a:cubicBezTo>
                  <a:pt x="2341444" y="-11788"/>
                  <a:pt x="2451167" y="12596"/>
                  <a:pt x="2679307" y="0"/>
                </a:cubicBezTo>
                <a:cubicBezTo>
                  <a:pt x="2907447" y="-12596"/>
                  <a:pt x="3094555" y="23821"/>
                  <a:pt x="3479619" y="0"/>
                </a:cubicBezTo>
                <a:cubicBezTo>
                  <a:pt x="3479355" y="4493"/>
                  <a:pt x="3480003" y="9472"/>
                  <a:pt x="3479619" y="18288"/>
                </a:cubicBezTo>
                <a:cubicBezTo>
                  <a:pt x="3311729" y="36782"/>
                  <a:pt x="3015946" y="7938"/>
                  <a:pt x="2783695" y="18288"/>
                </a:cubicBezTo>
                <a:cubicBezTo>
                  <a:pt x="2551444" y="28638"/>
                  <a:pt x="2398767" y="-13940"/>
                  <a:pt x="2018179" y="18288"/>
                </a:cubicBezTo>
                <a:cubicBezTo>
                  <a:pt x="1637591" y="50516"/>
                  <a:pt x="1634873" y="-6356"/>
                  <a:pt x="1426644" y="18288"/>
                </a:cubicBezTo>
                <a:cubicBezTo>
                  <a:pt x="1218415" y="42932"/>
                  <a:pt x="1006973" y="4094"/>
                  <a:pt x="730720" y="18288"/>
                </a:cubicBezTo>
                <a:cubicBezTo>
                  <a:pt x="454467" y="32482"/>
                  <a:pt x="291313" y="3910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53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425</Words>
  <Application>Microsoft Office PowerPoint</Application>
  <PresentationFormat>Širokoúhlá obrazovka</PresentationFormat>
  <Paragraphs>62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Motiv Office</vt:lpstr>
      <vt:lpstr>Prezentace aplikace PowerPoint</vt:lpstr>
      <vt:lpstr>Prezentace aplikace PowerPoint</vt:lpstr>
      <vt:lpstr>Magická koule</vt:lpstr>
      <vt:lpstr>Prezentace aplikace PowerPoint</vt:lpstr>
      <vt:lpstr>Magdeburské polokoule</vt:lpstr>
      <vt:lpstr>Šplhající autíčko </vt:lpstr>
      <vt:lpstr>Vakuování potravin</vt:lpstr>
      <vt:lpstr>Prezentace aplikace PowerPoint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Marie Snětinová</dc:creator>
  <cp:lastModifiedBy>Marie Snětinová</cp:lastModifiedBy>
  <cp:revision>3</cp:revision>
  <dcterms:created xsi:type="dcterms:W3CDTF">2025-06-18T08:48:12Z</dcterms:created>
  <dcterms:modified xsi:type="dcterms:W3CDTF">2025-06-18T13:27:33Z</dcterms:modified>
</cp:coreProperties>
</file>