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26"/>
  </p:notesMasterIdLst>
  <p:handoutMasterIdLst>
    <p:handoutMasterId r:id="rId27"/>
  </p:handoutMasterIdLst>
  <p:sldIdLst>
    <p:sldId id="256" r:id="rId5"/>
    <p:sldId id="276" r:id="rId6"/>
    <p:sldId id="261" r:id="rId7"/>
    <p:sldId id="262" r:id="rId8"/>
    <p:sldId id="263" r:id="rId9"/>
    <p:sldId id="267" r:id="rId10"/>
    <p:sldId id="281" r:id="rId11"/>
    <p:sldId id="282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80" r:id="rId22"/>
    <p:sldId id="279" r:id="rId23"/>
    <p:sldId id="258" r:id="rId24"/>
    <p:sldId id="25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51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739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1ED2B99-651B-4C78-9609-231D3449BB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94665A3-5EB1-40C1-8C0A-F86822969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E7528-D379-47EB-99A7-578BA923E118}" type="datetimeFigureOut">
              <a:rPr lang="cs-CZ" smtClean="0"/>
              <a:t>23.06.2025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0F93920-E647-4D28-BC8F-F0506C30E3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563137-2285-4FF2-A72A-779CA4D7BA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FEEEA-3C78-41EC-8F21-0915879F79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667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6A501-FF82-4111-8346-AC15AF85ABD1}" type="datetimeFigureOut">
              <a:rPr lang="cs-CZ" smtClean="0"/>
              <a:t>23.06.2025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9B455-C254-4EB1-985F-C53F58C627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43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FF911A3-596D-47EF-A8BA-F3D41CEB0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12" y="1214438"/>
            <a:ext cx="11229975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32A54F9-ECAE-43DA-A4FF-DB4C1ADEF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11" y="3602038"/>
            <a:ext cx="11229975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B5649450-0294-4822-B7FE-CE8170BBD6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7100" y="6360600"/>
            <a:ext cx="2177796" cy="253916"/>
          </a:xfrm>
          <a:solidFill>
            <a:schemeClr val="bg1"/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cs-CZ" dirty="0"/>
              <a:t>Datum</a:t>
            </a:r>
          </a:p>
        </p:txBody>
      </p:sp>
      <p:sp>
        <p:nvSpPr>
          <p:cNvPr id="18" name="Zástupný symbol pro text 16">
            <a:extLst>
              <a:ext uri="{FF2B5EF4-FFF2-40B4-BE49-F238E27FC236}">
                <a16:creationId xmlns:a16="http://schemas.microsoft.com/office/drawing/2014/main" id="{55027224-E86C-489B-B95E-36CDF8EF55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011" y="6360600"/>
            <a:ext cx="2035175" cy="253916"/>
          </a:xfrm>
          <a:solidFill>
            <a:schemeClr val="bg1"/>
          </a:solidFill>
        </p:spPr>
        <p:txBody>
          <a:bodyPr>
            <a:spAutoFit/>
          </a:bodyPr>
          <a:lstStyle>
            <a:lvl1pPr marL="0" indent="0" algn="ctr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cs-CZ" dirty="0"/>
              <a:t>Jan Jekl</a:t>
            </a:r>
          </a:p>
        </p:txBody>
      </p:sp>
    </p:spTree>
    <p:extLst>
      <p:ext uri="{BB962C8B-B14F-4D97-AF65-F5344CB8AC3E}">
        <p14:creationId xmlns:p14="http://schemas.microsoft.com/office/powerpoint/2010/main" val="261295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1100667"/>
            <a:ext cx="10955866" cy="5900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7" y="1825625"/>
            <a:ext cx="1095586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09EDDB-4693-4EE3-B326-B299D77707E7}"/>
              </a:ext>
            </a:extLst>
          </p:cNvPr>
          <p:cNvSpPr txBox="1">
            <a:spLocks/>
          </p:cNvSpPr>
          <p:nvPr userDrawn="1"/>
        </p:nvSpPr>
        <p:spPr>
          <a:xfrm>
            <a:off x="11071567" y="6352961"/>
            <a:ext cx="426166" cy="25391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DA22B2-4149-4287-AB7E-9F4C1D0F5A9C}" type="slidenum">
              <a:rPr lang="cs-CZ" sz="105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cs-CZ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pro text 16">
            <a:extLst>
              <a:ext uri="{FF2B5EF4-FFF2-40B4-BE49-F238E27FC236}">
                <a16:creationId xmlns:a16="http://schemas.microsoft.com/office/drawing/2014/main" id="{4F14B0DA-03C0-45B5-B5AC-644ED61C34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7100" y="6360600"/>
            <a:ext cx="2177796" cy="253916"/>
          </a:xfrm>
          <a:solidFill>
            <a:schemeClr val="bg1"/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cs-CZ" dirty="0"/>
              <a:t>Datum</a:t>
            </a:r>
          </a:p>
        </p:txBody>
      </p:sp>
      <p:sp>
        <p:nvSpPr>
          <p:cNvPr id="6" name="Zástupný symbol pro text 16">
            <a:extLst>
              <a:ext uri="{FF2B5EF4-FFF2-40B4-BE49-F238E27FC236}">
                <a16:creationId xmlns:a16="http://schemas.microsoft.com/office/drawing/2014/main" id="{77BF80DE-4CFA-4DD6-AF51-21ABD3DA4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011" y="6360600"/>
            <a:ext cx="2035175" cy="253916"/>
          </a:xfrm>
          <a:solidFill>
            <a:schemeClr val="bg1"/>
          </a:solidFill>
        </p:spPr>
        <p:txBody>
          <a:bodyPr>
            <a:spAutoFit/>
          </a:bodyPr>
          <a:lstStyle>
            <a:lvl1pPr marL="0" indent="0" algn="ctr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cs-CZ" dirty="0"/>
              <a:t>Jan Jekl</a:t>
            </a:r>
          </a:p>
        </p:txBody>
      </p:sp>
    </p:spTree>
    <p:extLst>
      <p:ext uri="{BB962C8B-B14F-4D97-AF65-F5344CB8AC3E}">
        <p14:creationId xmlns:p14="http://schemas.microsoft.com/office/powerpoint/2010/main" val="110961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97" y="1709738"/>
            <a:ext cx="10803753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697" y="4589463"/>
            <a:ext cx="10803753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8475"/>
            <a:ext cx="2743200" cy="253916"/>
          </a:xfrm>
          <a:prstGeom prst="rect">
            <a:avLst/>
          </a:prstGeom>
        </p:spPr>
        <p:txBody>
          <a:bodyPr/>
          <a:lstStyle/>
          <a:p>
            <a:fld id="{28DA22B2-4149-4287-AB7E-9F4C1D0F5A9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Zástupný symbol pro text 16">
            <a:extLst>
              <a:ext uri="{FF2B5EF4-FFF2-40B4-BE49-F238E27FC236}">
                <a16:creationId xmlns:a16="http://schemas.microsoft.com/office/drawing/2014/main" id="{9F9F4611-F8F8-4374-A327-4879E35FF8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7100" y="6358475"/>
            <a:ext cx="2177796" cy="253916"/>
          </a:xfrm>
          <a:solidFill>
            <a:schemeClr val="bg1"/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cs-CZ" dirty="0"/>
              <a:t>Datum</a:t>
            </a:r>
          </a:p>
        </p:txBody>
      </p:sp>
      <p:sp>
        <p:nvSpPr>
          <p:cNvPr id="10" name="Zástupný symbol pro text 16">
            <a:extLst>
              <a:ext uri="{FF2B5EF4-FFF2-40B4-BE49-F238E27FC236}">
                <a16:creationId xmlns:a16="http://schemas.microsoft.com/office/drawing/2014/main" id="{09C97026-1357-4679-9CB2-166D9074E8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011" y="6358475"/>
            <a:ext cx="2035175" cy="253916"/>
          </a:xfrm>
          <a:solidFill>
            <a:schemeClr val="bg1"/>
          </a:solidFill>
        </p:spPr>
        <p:txBody>
          <a:bodyPr>
            <a:spAutoFit/>
          </a:bodyPr>
          <a:lstStyle>
            <a:lvl1pPr marL="0" indent="0" algn="ctr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cs-CZ" dirty="0"/>
              <a:t>Jan Jekl</a:t>
            </a:r>
          </a:p>
        </p:txBody>
      </p:sp>
    </p:spTree>
    <p:extLst>
      <p:ext uri="{BB962C8B-B14F-4D97-AF65-F5344CB8AC3E}">
        <p14:creationId xmlns:p14="http://schemas.microsoft.com/office/powerpoint/2010/main" val="150961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1" y="1139484"/>
            <a:ext cx="11051961" cy="9364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1" y="2031572"/>
            <a:ext cx="5538789" cy="41468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2031573"/>
            <a:ext cx="5360773" cy="414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4AB49A-9F19-429B-BB95-89F33F941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8475"/>
            <a:ext cx="2743200" cy="253916"/>
          </a:xfrm>
          <a:prstGeom prst="rect">
            <a:avLst/>
          </a:prstGeom>
        </p:spPr>
        <p:txBody>
          <a:bodyPr/>
          <a:lstStyle/>
          <a:p>
            <a:fld id="{28DA22B2-4149-4287-AB7E-9F4C1D0F5A9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Zástupný symbol pro text 16">
            <a:extLst>
              <a:ext uri="{FF2B5EF4-FFF2-40B4-BE49-F238E27FC236}">
                <a16:creationId xmlns:a16="http://schemas.microsoft.com/office/drawing/2014/main" id="{326DC334-56B8-43A5-9947-C8DA53F6AC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7100" y="6358475"/>
            <a:ext cx="2177796" cy="253916"/>
          </a:xfrm>
          <a:solidFill>
            <a:schemeClr val="bg1"/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cs-CZ" dirty="0"/>
              <a:t>Datum</a:t>
            </a:r>
          </a:p>
        </p:txBody>
      </p:sp>
      <p:sp>
        <p:nvSpPr>
          <p:cNvPr id="10" name="Zástupný symbol pro text 16">
            <a:extLst>
              <a:ext uri="{FF2B5EF4-FFF2-40B4-BE49-F238E27FC236}">
                <a16:creationId xmlns:a16="http://schemas.microsoft.com/office/drawing/2014/main" id="{C1986905-CF4E-491A-9A6B-0DF58EBC6B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011" y="6358475"/>
            <a:ext cx="2035175" cy="253916"/>
          </a:xfrm>
          <a:solidFill>
            <a:schemeClr val="bg1"/>
          </a:solidFill>
        </p:spPr>
        <p:txBody>
          <a:bodyPr>
            <a:spAutoFit/>
          </a:bodyPr>
          <a:lstStyle>
            <a:lvl1pPr marL="0" indent="0" algn="ctr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cs-CZ" dirty="0"/>
              <a:t>Jan Jekl</a:t>
            </a:r>
          </a:p>
        </p:txBody>
      </p:sp>
    </p:spTree>
    <p:extLst>
      <p:ext uri="{BB962C8B-B14F-4D97-AF65-F5344CB8AC3E}">
        <p14:creationId xmlns:p14="http://schemas.microsoft.com/office/powerpoint/2010/main" val="75990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174" y="1210965"/>
            <a:ext cx="10915134" cy="6691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174" y="1681163"/>
            <a:ext cx="54374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174" y="2505075"/>
            <a:ext cx="54374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0310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30310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BFF7E0E-66BC-4F13-A563-EF494390B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8475"/>
            <a:ext cx="2743200" cy="253916"/>
          </a:xfrm>
          <a:prstGeom prst="rect">
            <a:avLst/>
          </a:prstGeom>
        </p:spPr>
        <p:txBody>
          <a:bodyPr/>
          <a:lstStyle/>
          <a:p>
            <a:fld id="{28DA22B2-4149-4287-AB7E-9F4C1D0F5A9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Zástupný symbol pro text 16">
            <a:extLst>
              <a:ext uri="{FF2B5EF4-FFF2-40B4-BE49-F238E27FC236}">
                <a16:creationId xmlns:a16="http://schemas.microsoft.com/office/drawing/2014/main" id="{6167936B-6514-4706-9237-817F4D434B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7100" y="6358475"/>
            <a:ext cx="2177796" cy="253916"/>
          </a:xfrm>
          <a:solidFill>
            <a:schemeClr val="bg1"/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cs-CZ" dirty="0"/>
              <a:t>Datum</a:t>
            </a:r>
          </a:p>
        </p:txBody>
      </p:sp>
      <p:sp>
        <p:nvSpPr>
          <p:cNvPr id="12" name="Zástupný symbol pro text 16">
            <a:extLst>
              <a:ext uri="{FF2B5EF4-FFF2-40B4-BE49-F238E27FC236}">
                <a16:creationId xmlns:a16="http://schemas.microsoft.com/office/drawing/2014/main" id="{E25ED306-49C7-4F07-884A-E227320584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011" y="6358475"/>
            <a:ext cx="2035175" cy="253916"/>
          </a:xfrm>
          <a:solidFill>
            <a:schemeClr val="bg1"/>
          </a:solidFill>
        </p:spPr>
        <p:txBody>
          <a:bodyPr>
            <a:spAutoFit/>
          </a:bodyPr>
          <a:lstStyle>
            <a:lvl1pPr marL="0" indent="0" algn="ctr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cs-CZ" dirty="0"/>
              <a:t>Jan Jekl</a:t>
            </a:r>
          </a:p>
        </p:txBody>
      </p:sp>
    </p:spTree>
    <p:extLst>
      <p:ext uri="{BB962C8B-B14F-4D97-AF65-F5344CB8AC3E}">
        <p14:creationId xmlns:p14="http://schemas.microsoft.com/office/powerpoint/2010/main" val="414666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221" y="1337193"/>
            <a:ext cx="1098927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0DA24-2DF7-4EF8-B6EE-D4150ADC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8475"/>
            <a:ext cx="2743200" cy="253916"/>
          </a:xfrm>
          <a:prstGeom prst="rect">
            <a:avLst/>
          </a:prstGeom>
        </p:spPr>
        <p:txBody>
          <a:bodyPr/>
          <a:lstStyle/>
          <a:p>
            <a:fld id="{28DA22B2-4149-4287-AB7E-9F4C1D0F5A9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Zástupný symbol pro text 16">
            <a:extLst>
              <a:ext uri="{FF2B5EF4-FFF2-40B4-BE49-F238E27FC236}">
                <a16:creationId xmlns:a16="http://schemas.microsoft.com/office/drawing/2014/main" id="{544F661F-0C2F-44E8-94CA-1ECDA765B7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7100" y="6358475"/>
            <a:ext cx="2177796" cy="253916"/>
          </a:xfrm>
          <a:solidFill>
            <a:schemeClr val="bg1"/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cs-CZ" dirty="0"/>
              <a:t>Datum</a:t>
            </a:r>
          </a:p>
        </p:txBody>
      </p:sp>
      <p:sp>
        <p:nvSpPr>
          <p:cNvPr id="8" name="Zástupný symbol pro text 16">
            <a:extLst>
              <a:ext uri="{FF2B5EF4-FFF2-40B4-BE49-F238E27FC236}">
                <a16:creationId xmlns:a16="http://schemas.microsoft.com/office/drawing/2014/main" id="{2BBC011A-572A-46BC-BD4F-8ED27154AB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011" y="6358475"/>
            <a:ext cx="2035175" cy="253916"/>
          </a:xfrm>
          <a:solidFill>
            <a:schemeClr val="bg1"/>
          </a:solidFill>
        </p:spPr>
        <p:txBody>
          <a:bodyPr>
            <a:spAutoFit/>
          </a:bodyPr>
          <a:lstStyle>
            <a:lvl1pPr marL="0" indent="0" algn="ctr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cs-CZ" dirty="0"/>
              <a:t>Jan Jekl</a:t>
            </a:r>
          </a:p>
        </p:txBody>
      </p:sp>
    </p:spTree>
    <p:extLst>
      <p:ext uri="{BB962C8B-B14F-4D97-AF65-F5344CB8AC3E}">
        <p14:creationId xmlns:p14="http://schemas.microsoft.com/office/powerpoint/2010/main" val="166236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7907192-6896-47D0-B4DF-844D87C4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8475"/>
            <a:ext cx="2743200" cy="253916"/>
          </a:xfrm>
          <a:prstGeom prst="rect">
            <a:avLst/>
          </a:prstGeom>
        </p:spPr>
        <p:txBody>
          <a:bodyPr/>
          <a:lstStyle/>
          <a:p>
            <a:fld id="{28DA22B2-4149-4287-AB7E-9F4C1D0F5A9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Zástupný symbol pro text 16">
            <a:extLst>
              <a:ext uri="{FF2B5EF4-FFF2-40B4-BE49-F238E27FC236}">
                <a16:creationId xmlns:a16="http://schemas.microsoft.com/office/drawing/2014/main" id="{27E478A3-3E96-4161-B873-238B800B56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7100" y="6358475"/>
            <a:ext cx="2177796" cy="253916"/>
          </a:xfrm>
          <a:solidFill>
            <a:schemeClr val="bg1"/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cs-CZ" dirty="0"/>
              <a:t>Datum</a:t>
            </a:r>
          </a:p>
        </p:txBody>
      </p:sp>
      <p:sp>
        <p:nvSpPr>
          <p:cNvPr id="7" name="Zástupný symbol pro text 16">
            <a:extLst>
              <a:ext uri="{FF2B5EF4-FFF2-40B4-BE49-F238E27FC236}">
                <a16:creationId xmlns:a16="http://schemas.microsoft.com/office/drawing/2014/main" id="{41A36FB5-4F83-4ADD-8F98-CAC3024342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011" y="6358475"/>
            <a:ext cx="2035175" cy="253916"/>
          </a:xfrm>
          <a:solidFill>
            <a:schemeClr val="bg1"/>
          </a:solidFill>
        </p:spPr>
        <p:txBody>
          <a:bodyPr>
            <a:spAutoFit/>
          </a:bodyPr>
          <a:lstStyle>
            <a:lvl1pPr marL="0" indent="0" algn="ctr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cs-CZ" dirty="0"/>
              <a:t>Jan Jekl</a:t>
            </a:r>
          </a:p>
        </p:txBody>
      </p:sp>
    </p:spTree>
    <p:extLst>
      <p:ext uri="{BB962C8B-B14F-4D97-AF65-F5344CB8AC3E}">
        <p14:creationId xmlns:p14="http://schemas.microsoft.com/office/powerpoint/2010/main" val="361889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36" y="1102757"/>
            <a:ext cx="4220089" cy="94829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02757"/>
            <a:ext cx="6308596" cy="475829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936" y="2191265"/>
            <a:ext cx="4220090" cy="3677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2EE9275-D77D-4335-8356-30C5E964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8475"/>
            <a:ext cx="2743200" cy="253916"/>
          </a:xfrm>
          <a:prstGeom prst="rect">
            <a:avLst/>
          </a:prstGeom>
        </p:spPr>
        <p:txBody>
          <a:bodyPr/>
          <a:lstStyle/>
          <a:p>
            <a:fld id="{28DA22B2-4149-4287-AB7E-9F4C1D0F5A9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Zástupný symbol pro text 16">
            <a:extLst>
              <a:ext uri="{FF2B5EF4-FFF2-40B4-BE49-F238E27FC236}">
                <a16:creationId xmlns:a16="http://schemas.microsoft.com/office/drawing/2014/main" id="{28153A25-51F1-458B-A825-747D7C473A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7100" y="6358475"/>
            <a:ext cx="2177796" cy="253916"/>
          </a:xfrm>
          <a:solidFill>
            <a:schemeClr val="bg1"/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cs-CZ" dirty="0"/>
              <a:t>Datum</a:t>
            </a:r>
          </a:p>
        </p:txBody>
      </p:sp>
      <p:sp>
        <p:nvSpPr>
          <p:cNvPr id="10" name="Zástupný symbol pro text 16">
            <a:extLst>
              <a:ext uri="{FF2B5EF4-FFF2-40B4-BE49-F238E27FC236}">
                <a16:creationId xmlns:a16="http://schemas.microsoft.com/office/drawing/2014/main" id="{33BB400C-223D-4853-89E7-C4C4719B32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011" y="6358475"/>
            <a:ext cx="2035175" cy="253916"/>
          </a:xfrm>
          <a:solidFill>
            <a:schemeClr val="bg1"/>
          </a:solidFill>
        </p:spPr>
        <p:txBody>
          <a:bodyPr>
            <a:spAutoFit/>
          </a:bodyPr>
          <a:lstStyle>
            <a:lvl1pPr marL="0" indent="0" algn="ctr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cs-CZ" dirty="0"/>
              <a:t>Jan Jekl</a:t>
            </a:r>
          </a:p>
        </p:txBody>
      </p:sp>
    </p:spTree>
    <p:extLst>
      <p:ext uri="{BB962C8B-B14F-4D97-AF65-F5344CB8AC3E}">
        <p14:creationId xmlns:p14="http://schemas.microsoft.com/office/powerpoint/2010/main" val="175554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58314"/>
            <a:ext cx="3932237" cy="3710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ADDD32-006D-4496-87E8-A930487D4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8475"/>
            <a:ext cx="2743200" cy="253916"/>
          </a:xfrm>
          <a:prstGeom prst="rect">
            <a:avLst/>
          </a:prstGeom>
        </p:spPr>
        <p:txBody>
          <a:bodyPr/>
          <a:lstStyle/>
          <a:p>
            <a:fld id="{28DA22B2-4149-4287-AB7E-9F4C1D0F5A9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Zástupný symbol pro text 16">
            <a:extLst>
              <a:ext uri="{FF2B5EF4-FFF2-40B4-BE49-F238E27FC236}">
                <a16:creationId xmlns:a16="http://schemas.microsoft.com/office/drawing/2014/main" id="{BBD73ADB-65D5-4756-BA70-91E058B27D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7100" y="6358475"/>
            <a:ext cx="2177796" cy="253916"/>
          </a:xfrm>
          <a:solidFill>
            <a:schemeClr val="bg1"/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cs-CZ" dirty="0"/>
              <a:t>Datum</a:t>
            </a:r>
          </a:p>
        </p:txBody>
      </p:sp>
      <p:sp>
        <p:nvSpPr>
          <p:cNvPr id="10" name="Zástupný symbol pro text 16">
            <a:extLst>
              <a:ext uri="{FF2B5EF4-FFF2-40B4-BE49-F238E27FC236}">
                <a16:creationId xmlns:a16="http://schemas.microsoft.com/office/drawing/2014/main" id="{59778483-AE18-42D6-95AE-E2A90913C1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011" y="6358475"/>
            <a:ext cx="2035175" cy="253916"/>
          </a:xfrm>
          <a:solidFill>
            <a:schemeClr val="bg1"/>
          </a:solidFill>
        </p:spPr>
        <p:txBody>
          <a:bodyPr>
            <a:spAutoFit/>
          </a:bodyPr>
          <a:lstStyle>
            <a:lvl1pPr marL="0" indent="0" algn="ctr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cs-CZ" dirty="0"/>
              <a:t>Jan Jekl</a:t>
            </a:r>
          </a:p>
        </p:txBody>
      </p:sp>
    </p:spTree>
    <p:extLst>
      <p:ext uri="{BB962C8B-B14F-4D97-AF65-F5344CB8AC3E}">
        <p14:creationId xmlns:p14="http://schemas.microsoft.com/office/powerpoint/2010/main" val="216846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D6069F2C-80C6-4C20-A293-3120BD94A5C3}"/>
              </a:ext>
            </a:extLst>
          </p:cNvPr>
          <p:cNvCxnSpPr>
            <a:cxnSpLocks/>
          </p:cNvCxnSpPr>
          <p:nvPr userDrawn="1"/>
        </p:nvCxnSpPr>
        <p:spPr>
          <a:xfrm>
            <a:off x="533399" y="6326641"/>
            <a:ext cx="10964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970D411-81EB-4775-A7B3-FBC9EF53C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9" y="1327027"/>
            <a:ext cx="109643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C36D059-06BC-4437-8074-7D268FE79FF6}"/>
              </a:ext>
            </a:extLst>
          </p:cNvPr>
          <p:cNvCxnSpPr>
            <a:cxnSpLocks/>
          </p:cNvCxnSpPr>
          <p:nvPr userDrawn="1"/>
        </p:nvCxnSpPr>
        <p:spPr>
          <a:xfrm>
            <a:off x="4333875" y="649042"/>
            <a:ext cx="71638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F011302-1B76-4C52-97B1-7E284E9E9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3470" y="6361256"/>
            <a:ext cx="564261" cy="25391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A22B2-4149-4287-AB7E-9F4C1D0F5A9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7" name="Zástupný symbol pro zápatí 26">
            <a:extLst>
              <a:ext uri="{FF2B5EF4-FFF2-40B4-BE49-F238E27FC236}">
                <a16:creationId xmlns:a16="http://schemas.microsoft.com/office/drawing/2014/main" id="{ABF3B18B-CC3B-4328-922A-C319DDEC6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0039" y="6353562"/>
            <a:ext cx="1531922" cy="26161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Datum</a:t>
            </a:r>
          </a:p>
        </p:txBody>
      </p:sp>
      <p:sp>
        <p:nvSpPr>
          <p:cNvPr id="26" name="Zástupný symbol pro datum 25">
            <a:extLst>
              <a:ext uri="{FF2B5EF4-FFF2-40B4-BE49-F238E27FC236}">
                <a16:creationId xmlns:a16="http://schemas.microsoft.com/office/drawing/2014/main" id="{135E66BF-0F28-49EB-BC3D-67513C0EA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3398" y="6357409"/>
            <a:ext cx="2057400" cy="26161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cs-CZ" dirty="0"/>
              <a:t>Jan Jekl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7742DFA-12D0-462D-98E4-EBD54B1DC24F}"/>
              </a:ext>
            </a:extLst>
          </p:cNvPr>
          <p:cNvSpPr txBox="1"/>
          <p:nvPr userDrawn="1"/>
        </p:nvSpPr>
        <p:spPr>
          <a:xfrm>
            <a:off x="533398" y="418209"/>
            <a:ext cx="3800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DOCENDO DISCIMUS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8940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▫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C4189-B0A3-4E61-AB76-F12EC2187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12" y="2087312"/>
            <a:ext cx="11229975" cy="2001838"/>
          </a:xfrm>
        </p:spPr>
        <p:txBody>
          <a:bodyPr/>
          <a:lstStyle/>
          <a:p>
            <a:r>
              <a:rPr lang="cs-CZ" sz="4400" dirty="0" err="1"/>
              <a:t>Conwayova</a:t>
            </a:r>
            <a:r>
              <a:rPr lang="cs-CZ" sz="4400" dirty="0"/>
              <a:t> funkce ve </a:t>
            </a:r>
            <a:r>
              <a:rPr lang="cs-CZ" sz="4400" dirty="0" err="1"/>
              <a:t>třináctkové</a:t>
            </a:r>
            <a:r>
              <a:rPr lang="cs-CZ" sz="4400" dirty="0"/>
              <a:t> soustavě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E45B62C-D993-4702-A12D-A89D3BBD45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 její význam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960079A-6646-436A-A4A1-BB4D9CA624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20. 6. 2025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5C688C1-E201-4E4A-ACDC-E663EC2267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011" y="6360600"/>
            <a:ext cx="2445069" cy="253916"/>
          </a:xfrm>
        </p:spPr>
        <p:txBody>
          <a:bodyPr/>
          <a:lstStyle/>
          <a:p>
            <a:r>
              <a:rPr lang="cs-CZ" dirty="0"/>
              <a:t>Jan Jekl</a:t>
            </a:r>
          </a:p>
        </p:txBody>
      </p:sp>
    </p:spTree>
    <p:extLst>
      <p:ext uri="{BB962C8B-B14F-4D97-AF65-F5344CB8AC3E}">
        <p14:creationId xmlns:p14="http://schemas.microsoft.com/office/powerpoint/2010/main" val="3093777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BBE0F6-42CC-4526-9546-BF1C58547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872069"/>
            <a:ext cx="10955866" cy="631644"/>
          </a:xfrm>
        </p:spPr>
        <p:txBody>
          <a:bodyPr/>
          <a:lstStyle/>
          <a:p>
            <a:r>
              <a:rPr lang="cs-CZ" dirty="0"/>
              <a:t>Desetinná čísla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27702085-B7F6-4A99-8CAB-27595F8DBF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867" y="1597027"/>
                <a:ext cx="10955866" cy="46583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cs-CZ" dirty="0"/>
                  <a:t>Pokud je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dirty="0"/>
                  <a:t> desetinné číslo, pak jeho desetinnou čárku ignorujeme.</a:t>
                </a:r>
              </a:p>
              <a:p>
                <a:r>
                  <a:rPr lang="cs-CZ" dirty="0"/>
                  <a:t>Číslo </a:t>
                </a:r>
                <a:r>
                  <a:rPr lang="cs-CZ" i="1" dirty="0"/>
                  <a:t>1706,3801 </a:t>
                </a:r>
                <a:r>
                  <a:rPr lang="cs-CZ" dirty="0"/>
                  <a:t>bychom obvykle přepsali jako </a:t>
                </a:r>
                <a:r>
                  <a:rPr lang="cs-CZ" b="1" dirty="0">
                    <a:solidFill>
                      <a:srgbClr val="FF0000"/>
                    </a:solidFill>
                  </a:rPr>
                  <a:t>+</a:t>
                </a:r>
                <a:r>
                  <a:rPr lang="cs-CZ" b="1" dirty="0"/>
                  <a:t>13,4</a:t>
                </a:r>
                <a:r>
                  <a:rPr lang="cs-CZ" b="1" dirty="0">
                    <a:solidFill>
                      <a:srgbClr val="FF0000"/>
                    </a:solidFill>
                  </a:rPr>
                  <a:t>,</a:t>
                </a:r>
                <a:r>
                  <a:rPr lang="cs-CZ" b="1" dirty="0"/>
                  <a:t>3</a:t>
                </a:r>
                <a:r>
                  <a:rPr lang="cs-CZ" dirty="0"/>
                  <a:t>. Černá čárka zde značí obvyklou desetinnou čárku a červená symbol </a:t>
                </a:r>
                <a:r>
                  <a:rPr lang="cs-CZ" dirty="0" err="1"/>
                  <a:t>třináctkové</a:t>
                </a:r>
                <a:r>
                  <a:rPr lang="cs-CZ" dirty="0"/>
                  <a:t> soustavy. V tomto případě ignorujeme černou desetinnou čárku a bereme</a:t>
                </a: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1706,3801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=134,3.</m:t>
                      </m:r>
                    </m:oMath>
                  </m:oMathPara>
                </a14:m>
                <a:endParaRPr lang="cs-CZ" i="1" dirty="0"/>
              </a:p>
              <a:p>
                <a:r>
                  <a:rPr lang="cs-CZ" dirty="0"/>
                  <a:t>Číslo </a:t>
                </a:r>
                <a:r>
                  <a:rPr lang="cs-CZ" i="1" dirty="0"/>
                  <a:t>1706,3801</a:t>
                </a:r>
                <a:r>
                  <a:rPr lang="cs-CZ" dirty="0"/>
                  <a:t> je však zaokrouhlené a přesněji bychom měli psát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1706+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835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2197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134,3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 i="1" dirty="0"/>
              </a:p>
              <a:p>
                <a:r>
                  <a:rPr lang="cs-CZ" dirty="0"/>
                  <a:t>Se znaménkem na začátku lze postupovat stejně.</a:t>
                </a:r>
              </a:p>
              <a:p>
                <a:pPr marL="0" indent="0">
                  <a:buNone/>
                </a:pPr>
                <a:endParaRPr lang="cs-CZ" i="1" dirty="0"/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27702085-B7F6-4A99-8CAB-27595F8DBF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597027"/>
                <a:ext cx="10955866" cy="4658300"/>
              </a:xfrm>
              <a:blipFill>
                <a:blip r:embed="rId2"/>
                <a:stretch>
                  <a:fillRect l="-1002" t="-1178" r="-1002" b="-5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9AE0EE5-813F-4B11-BE1D-7AED958173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D5498E54-C037-432A-BC22-88F01C0D94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7100" y="6360600"/>
            <a:ext cx="2177796" cy="253916"/>
          </a:xfrm>
        </p:spPr>
        <p:txBody>
          <a:bodyPr/>
          <a:lstStyle/>
          <a:p>
            <a:r>
              <a:rPr lang="cs-CZ" dirty="0"/>
              <a:t>20. 6. 2025</a:t>
            </a:r>
          </a:p>
        </p:txBody>
      </p:sp>
    </p:spTree>
    <p:extLst>
      <p:ext uri="{BB962C8B-B14F-4D97-AF65-F5344CB8AC3E}">
        <p14:creationId xmlns:p14="http://schemas.microsoft.com/office/powerpoint/2010/main" val="283463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890B10-0032-40BA-8B03-6E94ADCC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Konfliktní zápisy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790AF9-8869-4920-9235-AB596475F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Některé </a:t>
            </a:r>
            <a:r>
              <a:rPr lang="cs-CZ" dirty="0" err="1"/>
              <a:t>třináctkové</a:t>
            </a:r>
            <a:r>
              <a:rPr lang="cs-CZ" dirty="0"/>
              <a:t> zápisy obsahují více symbolů </a:t>
            </a:r>
            <a:r>
              <a:rPr lang="cs-CZ" dirty="0">
                <a:solidFill>
                  <a:srgbClr val="FF0000"/>
                </a:solidFill>
              </a:rPr>
              <a:t>+</a:t>
            </a:r>
            <a:r>
              <a:rPr lang="cs-CZ" dirty="0"/>
              <a:t>, </a:t>
            </a:r>
            <a:r>
              <a:rPr lang="cs-CZ" dirty="0">
                <a:solidFill>
                  <a:srgbClr val="FF0000"/>
                </a:solidFill>
              </a:rPr>
              <a:t>-</a:t>
            </a:r>
            <a:r>
              <a:rPr lang="cs-CZ" dirty="0"/>
              <a:t>, </a:t>
            </a:r>
            <a:r>
              <a:rPr lang="cs-CZ" dirty="0">
                <a:solidFill>
                  <a:srgbClr val="FF0000"/>
                </a:solidFill>
              </a:rPr>
              <a:t>,</a:t>
            </a:r>
            <a:r>
              <a:rPr lang="cs-CZ" dirty="0"/>
              <a:t>. Další zápisy nemusí začínat symboly </a:t>
            </a:r>
            <a:r>
              <a:rPr lang="cs-CZ" dirty="0">
                <a:solidFill>
                  <a:srgbClr val="FF0000"/>
                </a:solidFill>
              </a:rPr>
              <a:t>+</a:t>
            </a:r>
            <a:r>
              <a:rPr lang="cs-CZ" dirty="0"/>
              <a:t>, </a:t>
            </a:r>
            <a:r>
              <a:rPr lang="cs-CZ" dirty="0">
                <a:solidFill>
                  <a:srgbClr val="FF0000"/>
                </a:solidFill>
              </a:rPr>
              <a:t>-</a:t>
            </a:r>
            <a:r>
              <a:rPr lang="cs-CZ" dirty="0"/>
              <a:t>. V takovém případě bereme pouze tu část zápisu, která dává od jisté pozice smysl. 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6942CEA-A829-496C-946E-8A3955346D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58632305-D0F0-4619-B991-4B4D469A4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434360"/>
              </p:ext>
            </p:extLst>
          </p:nvPr>
        </p:nvGraphicFramePr>
        <p:xfrm>
          <a:off x="1976580" y="3544973"/>
          <a:ext cx="81280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496422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92699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3200" dirty="0"/>
                        <a:t>Zápis čísla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/>
                        <a:t>Funkční hodnota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374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3200" dirty="0"/>
                        <a:t>59</a:t>
                      </a:r>
                      <a:r>
                        <a:rPr lang="cs-CZ" sz="3200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cs-CZ" sz="3200" dirty="0"/>
                        <a:t>13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223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3200" dirty="0">
                          <a:solidFill>
                            <a:srgbClr val="FF0000"/>
                          </a:solidFill>
                        </a:rPr>
                        <a:t>+-</a:t>
                      </a:r>
                      <a:r>
                        <a:rPr lang="cs-CZ" sz="3200" dirty="0"/>
                        <a:t>4</a:t>
                      </a:r>
                      <a:r>
                        <a:rPr lang="cs-CZ" sz="3200" dirty="0">
                          <a:solidFill>
                            <a:srgbClr val="FF0000"/>
                          </a:solidFill>
                        </a:rPr>
                        <a:t>--,-</a:t>
                      </a:r>
                      <a:r>
                        <a:rPr lang="cs-CZ" sz="3200" dirty="0"/>
                        <a:t>741</a:t>
                      </a:r>
                      <a:r>
                        <a:rPr lang="cs-CZ" sz="3200" dirty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cs-CZ" sz="3200" dirty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43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3200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cs-CZ" sz="3200" dirty="0"/>
                        <a:t>41</a:t>
                      </a:r>
                      <a:r>
                        <a:rPr lang="cs-CZ" sz="3200" dirty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cs-CZ" sz="3200" dirty="0"/>
                        <a:t>7</a:t>
                      </a:r>
                      <a:r>
                        <a:rPr lang="cs-CZ" sz="3200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cs-CZ" sz="3200" dirty="0"/>
                        <a:t>5</a:t>
                      </a:r>
                      <a:r>
                        <a:rPr lang="cs-CZ" sz="3200" dirty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cs-CZ" sz="3200" dirty="0"/>
                        <a:t>316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869884"/>
                  </a:ext>
                </a:extLst>
              </a:tr>
            </a:tbl>
          </a:graphicData>
        </a:graphic>
      </p:graphicFrame>
      <p:sp>
        <p:nvSpPr>
          <p:cNvPr id="7" name="Zástupný symbol pro text 3">
            <a:extLst>
              <a:ext uri="{FF2B5EF4-FFF2-40B4-BE49-F238E27FC236}">
                <a16:creationId xmlns:a16="http://schemas.microsoft.com/office/drawing/2014/main" id="{9B2A5851-021E-47AF-85CD-DD7D99DC1E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7100" y="6360600"/>
            <a:ext cx="2177796" cy="253916"/>
          </a:xfrm>
        </p:spPr>
        <p:txBody>
          <a:bodyPr/>
          <a:lstStyle/>
          <a:p>
            <a:r>
              <a:rPr lang="cs-CZ" dirty="0"/>
              <a:t>20. 6. 2025</a:t>
            </a:r>
          </a:p>
        </p:txBody>
      </p:sp>
      <p:sp>
        <p:nvSpPr>
          <p:cNvPr id="8" name="Zástupný symbol pro text 4">
            <a:extLst>
              <a:ext uri="{FF2B5EF4-FFF2-40B4-BE49-F238E27FC236}">
                <a16:creationId xmlns:a16="http://schemas.microsoft.com/office/drawing/2014/main" id="{40E14C12-A6B4-49A7-B83D-1980C8F1C020}"/>
              </a:ext>
            </a:extLst>
          </p:cNvPr>
          <p:cNvSpPr txBox="1">
            <a:spLocks/>
          </p:cNvSpPr>
          <p:nvPr/>
        </p:nvSpPr>
        <p:spPr>
          <a:xfrm>
            <a:off x="481011" y="6360600"/>
            <a:ext cx="2445069" cy="2539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▫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Jan Jekl</a:t>
            </a:r>
            <a:endParaRPr lang="cs-CZ" dirty="0"/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8866E1C8-3D24-4353-A8FF-F9E147BC9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608245"/>
              </p:ext>
            </p:extLst>
          </p:nvPr>
        </p:nvGraphicFramePr>
        <p:xfrm>
          <a:off x="6040580" y="3544973"/>
          <a:ext cx="40640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92699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3200" dirty="0"/>
                        <a:t>Funkční hodnota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374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3200" dirty="0"/>
                        <a:t>13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223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3200" dirty="0"/>
                        <a:t>-741,3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43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3200" dirty="0"/>
                        <a:t>-5,316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869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5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890B10-0032-40BA-8B03-6E94ADCC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Nerozřešitelné konflikty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1C790AF9-8869-4920-9235-AB596475FF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Některá čísla neodpovídají požadovanému zápisu. </a:t>
                </a:r>
              </a:p>
              <a:p>
                <a:r>
                  <a:rPr lang="cs-CZ" dirty="0"/>
                  <a:t>Například číslo </a:t>
                </a:r>
                <a:r>
                  <a:rPr lang="cs-CZ" i="1" dirty="0"/>
                  <a:t>16</a:t>
                </a:r>
                <a:r>
                  <a:rPr lang="cs-CZ" dirty="0"/>
                  <a:t> přepíšeme jako </a:t>
                </a:r>
                <a:r>
                  <a:rPr lang="cs-CZ" b="1" dirty="0"/>
                  <a:t>13</a:t>
                </a:r>
                <a:r>
                  <a:rPr lang="cs-CZ" dirty="0"/>
                  <a:t>. Toto číslo nezačíná ani + ani -.</a:t>
                </a:r>
              </a:p>
              <a:p>
                <a:r>
                  <a:rPr lang="cs-CZ" dirty="0"/>
                  <a:t>Číslo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cs-CZ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r>
                  <a:rPr lang="cs-CZ" dirty="0"/>
                  <a:t> přepíšeme jako </a:t>
                </a:r>
                <a:r>
                  <a:rPr lang="cs-CZ" dirty="0">
                    <a:solidFill>
                      <a:srgbClr val="FF0000"/>
                    </a:solidFill>
                  </a:rPr>
                  <a:t>+++++</a:t>
                </a:r>
                <a:r>
                  <a:rPr lang="cs-CZ" dirty="0"/>
                  <a:t>…</a:t>
                </a:r>
              </a:p>
              <a:p>
                <a:r>
                  <a:rPr lang="cs-CZ" dirty="0"/>
                  <a:t>Číslo </a:t>
                </a:r>
                <a:r>
                  <a:rPr lang="cs-CZ" i="1" dirty="0"/>
                  <a:t>3 750 269 </a:t>
                </a:r>
                <a:r>
                  <a:rPr lang="cs-CZ" dirty="0"/>
                  <a:t>přepíšeme jako </a:t>
                </a:r>
                <a:r>
                  <a:rPr lang="cs-CZ" b="1" dirty="0">
                    <a:solidFill>
                      <a:srgbClr val="FF0000"/>
                    </a:solidFill>
                  </a:rPr>
                  <a:t>+</a:t>
                </a:r>
                <a:r>
                  <a:rPr lang="cs-CZ" b="1" dirty="0"/>
                  <a:t>13</a:t>
                </a:r>
                <a:r>
                  <a:rPr lang="cs-CZ" b="1" dirty="0">
                    <a:solidFill>
                      <a:srgbClr val="FF0000"/>
                    </a:solidFill>
                  </a:rPr>
                  <a:t>,,</a:t>
                </a:r>
                <a:r>
                  <a:rPr lang="cs-CZ" b="1" dirty="0"/>
                  <a:t>3</a:t>
                </a:r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Takovým číslům přiřadíme funkční hodnotu 0.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1C790AF9-8869-4920-9235-AB596475FF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9" t="-1401" r="-11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6942CEA-A829-496C-946E-8A3955346D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74A6EC0B-CECA-40CE-91DE-16D2839E67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7100" y="6360600"/>
            <a:ext cx="2177796" cy="253916"/>
          </a:xfrm>
        </p:spPr>
        <p:txBody>
          <a:bodyPr/>
          <a:lstStyle/>
          <a:p>
            <a:r>
              <a:rPr lang="cs-CZ" dirty="0"/>
              <a:t>20. 6. 2025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3DCD0F69-A7D0-41F3-80BF-7A9E532772FB}"/>
              </a:ext>
            </a:extLst>
          </p:cNvPr>
          <p:cNvSpPr txBox="1">
            <a:spLocks/>
          </p:cNvSpPr>
          <p:nvPr/>
        </p:nvSpPr>
        <p:spPr>
          <a:xfrm>
            <a:off x="481011" y="6360600"/>
            <a:ext cx="2445069" cy="2539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▫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Jan Jekl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212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BDB6D-002F-45A3-A046-176AABF64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 funkce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C54249-B4C5-47C2-8D1F-8811385BC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Nyní by se mohlo zdát, že „většina“ čísel se zobrazí na 0 a že najít nenulovou funkční hodnotu bude obtížné.</a:t>
            </a:r>
          </a:p>
          <a:p>
            <a:r>
              <a:rPr lang="cs-CZ" dirty="0"/>
              <a:t>Dokážete odhadnout, jak by vypadal graf takovéto funkce?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BF49BEE-A49F-4EB2-AA20-353C75DFFD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AA40729-6DB9-44A3-BB68-4E5151B17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673" y="3405035"/>
            <a:ext cx="3510171" cy="279589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6A7AA57-FF39-40C2-AB6C-2B180B901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65" y="3498219"/>
            <a:ext cx="3276191" cy="260952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5538A26-06A1-461B-AF8B-067EF84A0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948" y="3313971"/>
            <a:ext cx="3669785" cy="2923027"/>
          </a:xfrm>
          <a:prstGeom prst="rect">
            <a:avLst/>
          </a:prstGeom>
        </p:spPr>
      </p:pic>
      <p:sp>
        <p:nvSpPr>
          <p:cNvPr id="11" name="Zástupný symbol pro text 3">
            <a:extLst>
              <a:ext uri="{FF2B5EF4-FFF2-40B4-BE49-F238E27FC236}">
                <a16:creationId xmlns:a16="http://schemas.microsoft.com/office/drawing/2014/main" id="{5F358F4A-626A-4E4D-9269-572EDFAA1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7100" y="6360600"/>
            <a:ext cx="2177796" cy="253916"/>
          </a:xfrm>
        </p:spPr>
        <p:txBody>
          <a:bodyPr/>
          <a:lstStyle/>
          <a:p>
            <a:r>
              <a:rPr lang="cs-CZ" dirty="0"/>
              <a:t>20. 6. 2025</a:t>
            </a:r>
          </a:p>
        </p:txBody>
      </p:sp>
      <p:sp>
        <p:nvSpPr>
          <p:cNvPr id="12" name="Zástupný symbol pro text 4">
            <a:extLst>
              <a:ext uri="{FF2B5EF4-FFF2-40B4-BE49-F238E27FC236}">
                <a16:creationId xmlns:a16="http://schemas.microsoft.com/office/drawing/2014/main" id="{9669E2AC-4A79-4ACB-A447-977366D4F192}"/>
              </a:ext>
            </a:extLst>
          </p:cNvPr>
          <p:cNvSpPr txBox="1">
            <a:spLocks/>
          </p:cNvSpPr>
          <p:nvPr/>
        </p:nvSpPr>
        <p:spPr>
          <a:xfrm>
            <a:off x="481011" y="6360600"/>
            <a:ext cx="2445069" cy="2539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▫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Jan Jekl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281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8A889BE-4CFB-4914-85C6-44C83FAED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22B2-4149-4287-AB7E-9F4C1D0F5A9C}" type="slidenum">
              <a:rPr lang="cs-CZ" smtClean="0"/>
              <a:t>14</a:t>
            </a:fld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58A6858-90D2-4875-93CE-B22D772195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872946-D37D-4FBA-8438-F1D654C3B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570" y="1367326"/>
            <a:ext cx="5446135" cy="433791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FCEC0F0E-22B9-4758-AFFC-018FD947602E}"/>
              </a:ext>
            </a:extLst>
          </p:cNvPr>
          <p:cNvSpPr/>
          <p:nvPr/>
        </p:nvSpPr>
        <p:spPr>
          <a:xfrm>
            <a:off x="3384135" y="1430961"/>
            <a:ext cx="5166570" cy="4059713"/>
          </a:xfrm>
          <a:prstGeom prst="rect">
            <a:avLst/>
          </a:prstGeom>
          <a:solidFill>
            <a:srgbClr val="007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ástupný symbol pro text 3">
            <a:extLst>
              <a:ext uri="{FF2B5EF4-FFF2-40B4-BE49-F238E27FC236}">
                <a16:creationId xmlns:a16="http://schemas.microsoft.com/office/drawing/2014/main" id="{EE2E92F9-C464-4B3C-A035-C24B3973E1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7100" y="6360600"/>
            <a:ext cx="2177796" cy="253916"/>
          </a:xfrm>
        </p:spPr>
        <p:txBody>
          <a:bodyPr/>
          <a:lstStyle/>
          <a:p>
            <a:r>
              <a:rPr lang="cs-CZ" dirty="0"/>
              <a:t>20. 6. 2025</a:t>
            </a:r>
          </a:p>
        </p:txBody>
      </p:sp>
      <p:sp>
        <p:nvSpPr>
          <p:cNvPr id="10" name="Zástupný symbol pro text 4">
            <a:extLst>
              <a:ext uri="{FF2B5EF4-FFF2-40B4-BE49-F238E27FC236}">
                <a16:creationId xmlns:a16="http://schemas.microsoft.com/office/drawing/2014/main" id="{E7258599-5AB5-49EE-AE5E-C677FD519E7D}"/>
              </a:ext>
            </a:extLst>
          </p:cNvPr>
          <p:cNvSpPr txBox="1">
            <a:spLocks/>
          </p:cNvSpPr>
          <p:nvPr/>
        </p:nvSpPr>
        <p:spPr>
          <a:xfrm>
            <a:off x="481011" y="6360600"/>
            <a:ext cx="2445069" cy="2539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▫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Jan Jekl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7205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42DB07-249A-4B95-A152-FC9B68568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Silná </a:t>
            </a:r>
            <a:r>
              <a:rPr lang="cs-CZ" dirty="0" err="1"/>
              <a:t>Darbouxova</a:t>
            </a:r>
            <a:r>
              <a:rPr lang="cs-CZ" dirty="0"/>
              <a:t> vlastnost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FA7B948-CFB2-4B31-8AC3-567DA60EE1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Conwayova funkce nabývá na libovolném neprázdném intervalu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/>
                  <a:t> všech hodnot od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cs-CZ" dirty="0"/>
                  <a:t> do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cs-CZ" dirty="0"/>
                  <a:t>. </a:t>
                </a:r>
              </a:p>
              <a:p>
                <a:r>
                  <a:rPr lang="cs-CZ" dirty="0"/>
                  <a:t>Tím je myšleno, že pro libovolné reálné číslo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dirty="0"/>
                  <a:t> a libovolný interval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/>
                  <a:t> nalezneme takové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/>
                  <a:t>, aby platilo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dirty="0"/>
                  <a:t>.</a:t>
                </a:r>
              </a:p>
              <a:p>
                <a:r>
                  <a:rPr lang="cs-CZ" dirty="0"/>
                  <a:t>Jak je to možné?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FA7B948-CFB2-4B31-8AC3-567DA60EE1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1401" r="-11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41D004B-7535-47E5-B13F-C4CDD53D5F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862D422C-CBDF-4A31-AA39-EB10333595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7100" y="6360600"/>
            <a:ext cx="2177796" cy="253916"/>
          </a:xfrm>
        </p:spPr>
        <p:txBody>
          <a:bodyPr/>
          <a:lstStyle/>
          <a:p>
            <a:r>
              <a:rPr lang="cs-CZ" dirty="0"/>
              <a:t>20. 6. 2025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52647C7D-A969-4604-945A-7C99668BA66A}"/>
              </a:ext>
            </a:extLst>
          </p:cNvPr>
          <p:cNvSpPr txBox="1">
            <a:spLocks/>
          </p:cNvSpPr>
          <p:nvPr/>
        </p:nvSpPr>
        <p:spPr>
          <a:xfrm>
            <a:off x="481011" y="6360600"/>
            <a:ext cx="2445069" cy="2539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▫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Jan Jekl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6232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14CEB-56AC-4EBA-B38D-2CDBD701D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myšlenky v desítkové soustavě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F9FA8AE1-073F-4B26-A616-9331BC11F6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/>
                  <a:t>Uvažujme </a:t>
                </a:r>
                <a:r>
                  <a:rPr lang="cs-CZ" dirty="0" err="1"/>
                  <a:t>intervalnapříklad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2;2,0021</m:t>
                        </m:r>
                      </m:e>
                    </m:d>
                  </m:oMath>
                </a14:m>
                <a:r>
                  <a:rPr lang="cs-CZ" dirty="0"/>
                  <a:t>, tj.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=2,0021</m:t>
                    </m:r>
                  </m:oMath>
                </a14:m>
                <a:r>
                  <a:rPr lang="cs-CZ" dirty="0"/>
                  <a:t>.</a:t>
                </a:r>
              </a:p>
              <a:p>
                <a:r>
                  <a:rPr lang="cs-CZ" dirty="0"/>
                  <a:t>V zápise čísla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cs-CZ" dirty="0"/>
                  <a:t> nalezneme takovou pozici, že když ji zvýšíme o 2, tak vzniklé číslo bude stále menší než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s-CZ" dirty="0"/>
                  <a:t>.</a:t>
                </a:r>
              </a:p>
              <a:p>
                <a:r>
                  <a:rPr lang="cs-CZ" dirty="0"/>
                  <a:t>Vskutku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2,00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→2,00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&lt;2,0021=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s-CZ" dirty="0"/>
                  <a:t>.</a:t>
                </a:r>
              </a:p>
              <a:p>
                <a:r>
                  <a:rPr lang="cs-CZ" dirty="0"/>
                  <a:t>Nebo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2,0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00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→2,0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00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&lt;2,0021=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s-CZ" dirty="0"/>
                  <a:t>.</a:t>
                </a:r>
              </a:p>
              <a:p>
                <a:r>
                  <a:rPr lang="cs-CZ" dirty="0"/>
                  <a:t>Potom lze na konec čísla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2,00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cs-CZ" dirty="0"/>
                  <a:t> připsat cokoliv a výsledek bude pořád menší než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s-CZ" dirty="0"/>
                  <a:t>. Lze například připsat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2,00</m:t>
                    </m:r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123456789</m:t>
                    </m:r>
                  </m:oMath>
                </a14:m>
                <a:r>
                  <a:rPr lang="cs-CZ" dirty="0"/>
                  <a:t>.  </a:t>
                </a:r>
              </a:p>
              <a:p>
                <a:r>
                  <a:rPr lang="cs-CZ" dirty="0"/>
                  <a:t>Myšlenka funguje stejně i pokud převedeme čísla do </a:t>
                </a:r>
                <a:r>
                  <a:rPr lang="cs-CZ" dirty="0" err="1"/>
                  <a:t>třináctkové</a:t>
                </a:r>
                <a:r>
                  <a:rPr lang="cs-CZ" dirty="0"/>
                  <a:t> soustavy a pracujeme na libovolném intervalu.</a:t>
                </a: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F9FA8AE1-073F-4B26-A616-9331BC11F6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1401" r="-1113" b="-29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C2623F2-F2FD-4945-8418-73392F1343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BBADA20E-95B3-456E-A1A5-BA646180F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7100" y="6360600"/>
            <a:ext cx="2177796" cy="253916"/>
          </a:xfrm>
        </p:spPr>
        <p:txBody>
          <a:bodyPr/>
          <a:lstStyle/>
          <a:p>
            <a:r>
              <a:rPr lang="cs-CZ" dirty="0"/>
              <a:t>20. 6. 2025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761A4209-3B05-432A-B43C-3BA36EA89DEA}"/>
              </a:ext>
            </a:extLst>
          </p:cNvPr>
          <p:cNvSpPr txBox="1">
            <a:spLocks/>
          </p:cNvSpPr>
          <p:nvPr/>
        </p:nvSpPr>
        <p:spPr>
          <a:xfrm>
            <a:off x="481011" y="6360600"/>
            <a:ext cx="2445069" cy="2539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▫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Jan Jekl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1227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A89743-426F-499F-9F5C-519ACE50B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Možný význam této funkce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CCC33359-B67E-4D6B-81D9-01D59FED91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V základech matematiky bylo potřeba nalézt otázku na to, co to znamená, když je funkce spojitá.</a:t>
                </a:r>
              </a:p>
              <a:p>
                <a:r>
                  <a:rPr lang="cs-CZ" dirty="0"/>
                  <a:t>Jeden z přístupů pracoval s myšlenkou, že spojité funkce nemají „skoky“, tj. mají tzv. </a:t>
                </a:r>
                <a:r>
                  <a:rPr lang="cs-CZ" dirty="0" err="1"/>
                  <a:t>Darbouxovu</a:t>
                </a:r>
                <a:r>
                  <a:rPr lang="cs-CZ" dirty="0"/>
                  <a:t> vlastnost.</a:t>
                </a:r>
              </a:p>
              <a:p>
                <a:r>
                  <a:rPr lang="cs-CZ" dirty="0"/>
                  <a:t>Funkce má </a:t>
                </a:r>
                <a:r>
                  <a:rPr lang="cs-CZ" dirty="0" err="1"/>
                  <a:t>Darbouxovu</a:t>
                </a:r>
                <a:r>
                  <a:rPr lang="cs-CZ" dirty="0"/>
                  <a:t> vlastnost na intervalu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s-CZ" dirty="0"/>
                  <a:t>, pokud pro každé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s-CZ" dirty="0"/>
                  <a:t> a každé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cs-CZ" dirty="0"/>
                  <a:t> splňující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)&lt;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/>
                  <a:t> musí existovat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cs-CZ" dirty="0"/>
                  <a:t> mezi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s-CZ" dirty="0"/>
                  <a:t> takové, že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cs-CZ" dirty="0"/>
                  <a:t>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CCC33359-B67E-4D6B-81D9-01D59FED91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1401" r="-11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990F101-7756-4769-8D10-04AB128BF0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80EB280-AA9B-4F80-AEC2-AB68A1F4CA19}"/>
              </a:ext>
            </a:extLst>
          </p:cNvPr>
          <p:cNvSpPr txBox="1"/>
          <p:nvPr/>
        </p:nvSpPr>
        <p:spPr>
          <a:xfrm>
            <a:off x="541867" y="5863907"/>
            <a:ext cx="10955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C. </a:t>
            </a:r>
            <a:r>
              <a:rPr lang="cs-CZ" dirty="0" err="1"/>
              <a:t>Smoryński</a:t>
            </a:r>
            <a:r>
              <a:rPr lang="cs-CZ" dirty="0"/>
              <a:t>. </a:t>
            </a:r>
            <a:r>
              <a:rPr lang="en-US" i="1" dirty="0"/>
              <a:t>MVT: A Most Valuable Theorem</a:t>
            </a:r>
            <a:r>
              <a:rPr lang="cs-CZ" dirty="0"/>
              <a:t>. </a:t>
            </a:r>
            <a:r>
              <a:rPr lang="cs-CZ" dirty="0" err="1"/>
              <a:t>Springer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, 2017, ISBN 978-3-319-52955-4.</a:t>
            </a:r>
            <a:endParaRPr lang="en-US" dirty="0"/>
          </a:p>
        </p:txBody>
      </p:sp>
      <p:sp>
        <p:nvSpPr>
          <p:cNvPr id="7" name="Zástupný symbol pro text 3">
            <a:extLst>
              <a:ext uri="{FF2B5EF4-FFF2-40B4-BE49-F238E27FC236}">
                <a16:creationId xmlns:a16="http://schemas.microsoft.com/office/drawing/2014/main" id="{85E7D0EE-40D1-46B6-80F8-3BD16AA776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7100" y="6360600"/>
            <a:ext cx="2177796" cy="253916"/>
          </a:xfrm>
        </p:spPr>
        <p:txBody>
          <a:bodyPr/>
          <a:lstStyle/>
          <a:p>
            <a:r>
              <a:rPr lang="cs-CZ" dirty="0"/>
              <a:t>20. 6. 2025</a:t>
            </a:r>
          </a:p>
        </p:txBody>
      </p:sp>
      <p:sp>
        <p:nvSpPr>
          <p:cNvPr id="8" name="Zástupný symbol pro text 4">
            <a:extLst>
              <a:ext uri="{FF2B5EF4-FFF2-40B4-BE49-F238E27FC236}">
                <a16:creationId xmlns:a16="http://schemas.microsoft.com/office/drawing/2014/main" id="{DA92F1A3-158F-4E14-B384-9C89B8A4D7D8}"/>
              </a:ext>
            </a:extLst>
          </p:cNvPr>
          <p:cNvSpPr txBox="1">
            <a:spLocks/>
          </p:cNvSpPr>
          <p:nvPr/>
        </p:nvSpPr>
        <p:spPr>
          <a:xfrm>
            <a:off x="481011" y="6360600"/>
            <a:ext cx="2445069" cy="2539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▫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Jan Jekl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308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3103E705-9DAA-4BFE-9A4F-9C98F5C91D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867" y="987136"/>
                <a:ext cx="10955866" cy="518982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cs-CZ" dirty="0"/>
                  <a:t>Uspokojivou definici spojitosti, tak jak tuto vlastnost vnímáme dnes, poskytli </a:t>
                </a:r>
                <a:r>
                  <a:rPr lang="cs-CZ" dirty="0" err="1"/>
                  <a:t>Bolzano</a:t>
                </a:r>
                <a:r>
                  <a:rPr lang="cs-CZ" dirty="0"/>
                  <a:t> a </a:t>
                </a:r>
                <a:r>
                  <a:rPr lang="cs-CZ" dirty="0" err="1"/>
                  <a:t>Cauchy</a:t>
                </a:r>
                <a:r>
                  <a:rPr lang="cs-CZ" dirty="0"/>
                  <a:t>.</a:t>
                </a:r>
              </a:p>
              <a:p>
                <a:r>
                  <a:rPr lang="cs-CZ" dirty="0" err="1"/>
                  <a:t>Bolzano</a:t>
                </a:r>
                <a:r>
                  <a:rPr lang="cs-CZ" dirty="0"/>
                  <a:t> pak ukázal, že spojité funkce mají </a:t>
                </a:r>
                <a:r>
                  <a:rPr lang="cs-CZ" dirty="0" err="1"/>
                  <a:t>Darbouxovu</a:t>
                </a:r>
                <a:r>
                  <a:rPr lang="cs-CZ" dirty="0"/>
                  <a:t> vlastnost.</a:t>
                </a:r>
              </a:p>
              <a:p>
                <a:r>
                  <a:rPr lang="cs-CZ" dirty="0"/>
                  <a:t>Existují však funkce, které nejsou spojité a mají </a:t>
                </a:r>
                <a:r>
                  <a:rPr lang="cs-CZ" dirty="0" err="1"/>
                  <a:t>Darbouxovu</a:t>
                </a:r>
                <a:r>
                  <a:rPr lang="cs-CZ" dirty="0"/>
                  <a:t> vlastnost? Jsou tyto definice ekvivalentní?</a:t>
                </a:r>
              </a:p>
              <a:p>
                <a:r>
                  <a:rPr lang="cs-CZ" dirty="0"/>
                  <a:t>Nejsou ekvivalentní. Funkce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≠0,</m:t>
                              </m:r>
                            </m:e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&amp;0,         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=0.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cs-CZ" dirty="0"/>
              </a:p>
              <a:p>
                <a:r>
                  <a:rPr lang="cs-CZ" dirty="0" err="1"/>
                  <a:t>Conwayova</a:t>
                </a:r>
                <a:r>
                  <a:rPr lang="cs-CZ" dirty="0"/>
                  <a:t> funkce však dává jednoduchý a konstruktivní příklad funkce, která není nikde spojitá a přitom má dokonce silnější </a:t>
                </a:r>
                <a:r>
                  <a:rPr lang="cs-CZ" dirty="0" err="1"/>
                  <a:t>Darbouxovu</a:t>
                </a:r>
                <a:r>
                  <a:rPr lang="cs-CZ" dirty="0"/>
                  <a:t> vlastnost. </a:t>
                </a: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3103E705-9DAA-4BFE-9A4F-9C98F5C91D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987136"/>
                <a:ext cx="10955866" cy="5189827"/>
              </a:xfrm>
              <a:blipFill>
                <a:blip r:embed="rId2"/>
                <a:stretch>
                  <a:fillRect l="-890" t="-1880" r="-10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A99A7F8-A87D-45E4-A234-2FED2513C0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5DFD425-E96A-4E8B-B2B4-392643821B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64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B5BD7-397B-4E68-B9A5-1CBE23DE5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1" y="2975516"/>
            <a:ext cx="10989275" cy="906968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F20B91-F7D7-4C57-8BF5-933B6F19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22B2-4149-4287-AB7E-9F4C1D0F5A9C}" type="slidenum">
              <a:rPr lang="cs-CZ" smtClean="0"/>
              <a:t>19</a:t>
            </a:fld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44765D9-BEFF-4886-936F-2002FED597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9082C90-942D-4C1B-9C98-F1BDFCC15F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33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92AA5B-D30E-4A7C-B7C4-F0E682DB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úlohy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3B8CDB82-05E9-4FA1-BE37-C9238766AA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867" y="2202873"/>
                <a:ext cx="10955866" cy="39740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3200" dirty="0"/>
                  <a:t>Nalezněte funkční hodnotu čísla 294246 v </a:t>
                </a:r>
                <a:r>
                  <a:rPr lang="cs-CZ" sz="3200" dirty="0" err="1"/>
                  <a:t>Conwayově</a:t>
                </a:r>
                <a:r>
                  <a:rPr lang="cs-CZ" sz="3200" dirty="0"/>
                  <a:t> </a:t>
                </a:r>
                <a:r>
                  <a:rPr lang="cs-CZ" sz="3200" dirty="0" err="1"/>
                  <a:t>třináctkové</a:t>
                </a:r>
                <a:r>
                  <a:rPr lang="cs-CZ" sz="3200" dirty="0"/>
                  <a:t> funkci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cs-CZ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3200" dirty="0"/>
                  <a:t>, tj.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d>
                      <m:d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294246</m:t>
                        </m:r>
                      </m:e>
                    </m:d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cs-CZ" sz="3200" dirty="0"/>
                  <a:t> </a:t>
                </a: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3B8CDB82-05E9-4FA1-BE37-C9238766AA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2202873"/>
                <a:ext cx="10955866" cy="3974090"/>
              </a:xfrm>
              <a:blipFill>
                <a:blip r:embed="rId2"/>
                <a:stretch>
                  <a:fillRect l="-1447" t="-1994" r="-13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ástupný symbol pro text 4">
            <a:extLst>
              <a:ext uri="{FF2B5EF4-FFF2-40B4-BE49-F238E27FC236}">
                <a16:creationId xmlns:a16="http://schemas.microsoft.com/office/drawing/2014/main" id="{6A1DB96E-03B0-40E9-B6A8-EB35E66EE3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011" y="6360600"/>
            <a:ext cx="2445069" cy="253916"/>
          </a:xfrm>
        </p:spPr>
        <p:txBody>
          <a:bodyPr/>
          <a:lstStyle/>
          <a:p>
            <a:r>
              <a:rPr lang="cs-CZ" dirty="0"/>
              <a:t>Jan Jekl</a:t>
            </a:r>
          </a:p>
        </p:txBody>
      </p:sp>
      <p:sp>
        <p:nvSpPr>
          <p:cNvPr id="7" name="Zástupný symbol pro text 3">
            <a:extLst>
              <a:ext uri="{FF2B5EF4-FFF2-40B4-BE49-F238E27FC236}">
                <a16:creationId xmlns:a16="http://schemas.microsoft.com/office/drawing/2014/main" id="{E176A95C-871A-44F0-ADFF-1A52034A22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7100" y="6360600"/>
            <a:ext cx="2177796" cy="253916"/>
          </a:xfrm>
        </p:spPr>
        <p:txBody>
          <a:bodyPr/>
          <a:lstStyle/>
          <a:p>
            <a:r>
              <a:rPr lang="cs-CZ" dirty="0"/>
              <a:t>20. 6. 2025</a:t>
            </a:r>
          </a:p>
        </p:txBody>
      </p:sp>
    </p:spTree>
    <p:extLst>
      <p:ext uri="{BB962C8B-B14F-4D97-AF65-F5344CB8AC3E}">
        <p14:creationId xmlns:p14="http://schemas.microsoft.com/office/powerpoint/2010/main" val="1819123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63A184-4A93-4AAA-9BB8-75AEEE508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Horton Conway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3C7FFA-A7D2-4FFE-9BD0-AC9C89037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7" y="1825625"/>
            <a:ext cx="5739292" cy="4351338"/>
          </a:xfrm>
        </p:spPr>
        <p:txBody>
          <a:bodyPr>
            <a:normAutofit/>
          </a:bodyPr>
          <a:lstStyle/>
          <a:p>
            <a:r>
              <a:rPr lang="cs-CZ" dirty="0"/>
              <a:t>26.12.1937-11.4.2020</a:t>
            </a:r>
          </a:p>
          <a:p>
            <a:r>
              <a:rPr lang="cs-CZ" dirty="0"/>
              <a:t>Britský matematik</a:t>
            </a:r>
          </a:p>
          <a:p>
            <a:r>
              <a:rPr lang="cs-CZ" dirty="0"/>
              <a:t>Zabýval se algebrou, teorií čísel, kombinatorikou, teorií uzlů, …</a:t>
            </a:r>
          </a:p>
          <a:p>
            <a:r>
              <a:rPr lang="cs-CZ" dirty="0"/>
              <a:t>Matematik s širokým záběrem výsledků.</a:t>
            </a:r>
          </a:p>
          <a:p>
            <a:endParaRPr lang="en-US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5FA39FF-4458-4B0A-92F5-A0BBB2259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20.6.2025</a:t>
            </a:r>
            <a:endParaRPr lang="en-US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C3B7DB6-8BE2-4ED5-9C7B-AC225A5ED6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F267C3B-CDE0-4CA0-85B6-002E532327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6" r="5884"/>
          <a:stretch/>
        </p:blipFill>
        <p:spPr>
          <a:xfrm>
            <a:off x="6378800" y="1237529"/>
            <a:ext cx="5118933" cy="438294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1022C34-1AA3-41AC-966A-C15CF75C14CB}"/>
              </a:ext>
            </a:extLst>
          </p:cNvPr>
          <p:cNvSpPr txBox="1"/>
          <p:nvPr/>
        </p:nvSpPr>
        <p:spPr>
          <a:xfrm>
            <a:off x="6378800" y="5620471"/>
            <a:ext cx="453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WIRED</a:t>
            </a:r>
            <a:endParaRPr lang="en-US" dirty="0"/>
          </a:p>
        </p:txBody>
      </p:sp>
      <p:sp>
        <p:nvSpPr>
          <p:cNvPr id="8" name="Zástupný symbol pro text 4">
            <a:extLst>
              <a:ext uri="{FF2B5EF4-FFF2-40B4-BE49-F238E27FC236}">
                <a16:creationId xmlns:a16="http://schemas.microsoft.com/office/drawing/2014/main" id="{86A0CAA4-C383-4781-B20F-8DCEE76EF9DC}"/>
              </a:ext>
            </a:extLst>
          </p:cNvPr>
          <p:cNvSpPr txBox="1">
            <a:spLocks/>
          </p:cNvSpPr>
          <p:nvPr/>
        </p:nvSpPr>
        <p:spPr>
          <a:xfrm>
            <a:off x="481011" y="6360600"/>
            <a:ext cx="2445069" cy="2539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▫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Jan Jekl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6857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39CAE-A00D-4155-955F-0F51FDEDA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Hry a hlavolamy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4F8D8B-F917-423B-B852-7EF155924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7" y="1825625"/>
            <a:ext cx="6029849" cy="4351338"/>
          </a:xfrm>
        </p:spPr>
        <p:txBody>
          <a:bodyPr/>
          <a:lstStyle/>
          <a:p>
            <a:r>
              <a:rPr lang="cs-CZ" dirty="0"/>
              <a:t>Velkou inspirací k jeho výsledkům byly hry a hlavolamy</a:t>
            </a:r>
          </a:p>
          <a:p>
            <a:r>
              <a:rPr lang="cs-CZ" dirty="0" err="1"/>
              <a:t>Conway</a:t>
            </a:r>
            <a:r>
              <a:rPr lang="cs-CZ" dirty="0"/>
              <a:t> je objevitelem nadreálných čísel – údajně je objevil, když analyzoval hru Go</a:t>
            </a:r>
          </a:p>
          <a:p>
            <a:r>
              <a:rPr lang="cs-CZ" dirty="0"/>
              <a:t>Největší popularitu u široké veřejnosti mu získala Hra života </a:t>
            </a:r>
          </a:p>
          <a:p>
            <a:r>
              <a:rPr lang="cs-CZ" dirty="0"/>
              <a:t>Zde je důležitá jeho spolupráce s Martinem </a:t>
            </a:r>
            <a:r>
              <a:rPr lang="cs-CZ" dirty="0" err="1"/>
              <a:t>Gardnerem</a:t>
            </a:r>
            <a:endParaRPr lang="en-US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7FD85C1-466F-46C4-BCFC-9953C47AE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503DCD47-6EAB-44EE-9643-1ED53F806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811" y="1695628"/>
            <a:ext cx="4814922" cy="3466744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54B24897-0808-4142-BF45-72A7CB64B3AD}"/>
              </a:ext>
            </a:extLst>
          </p:cNvPr>
          <p:cNvSpPr txBox="1"/>
          <p:nvPr/>
        </p:nvSpPr>
        <p:spPr>
          <a:xfrm>
            <a:off x="6751178" y="5162372"/>
            <a:ext cx="4375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Lucas </a:t>
            </a:r>
            <a:r>
              <a:rPr lang="cs-CZ" dirty="0" err="1"/>
              <a:t>Vieira</a:t>
            </a:r>
            <a:endParaRPr lang="en-US" dirty="0"/>
          </a:p>
        </p:txBody>
      </p:sp>
      <p:sp>
        <p:nvSpPr>
          <p:cNvPr id="8" name="Zástupný symbol pro text 3">
            <a:extLst>
              <a:ext uri="{FF2B5EF4-FFF2-40B4-BE49-F238E27FC236}">
                <a16:creationId xmlns:a16="http://schemas.microsoft.com/office/drawing/2014/main" id="{2C46A909-353F-4F5D-A589-6C0D39BD75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7100" y="6360600"/>
            <a:ext cx="2177796" cy="253916"/>
          </a:xfrm>
        </p:spPr>
        <p:txBody>
          <a:bodyPr/>
          <a:lstStyle/>
          <a:p>
            <a:r>
              <a:rPr lang="cs-CZ" dirty="0"/>
              <a:t>20. 6. 2025</a:t>
            </a:r>
          </a:p>
        </p:txBody>
      </p:sp>
      <p:sp>
        <p:nvSpPr>
          <p:cNvPr id="9" name="Zástupný symbol pro text 4">
            <a:extLst>
              <a:ext uri="{FF2B5EF4-FFF2-40B4-BE49-F238E27FC236}">
                <a16:creationId xmlns:a16="http://schemas.microsoft.com/office/drawing/2014/main" id="{27AE1A8F-4673-43EE-8E7B-D3CF638B0D1D}"/>
              </a:ext>
            </a:extLst>
          </p:cNvPr>
          <p:cNvSpPr txBox="1">
            <a:spLocks/>
          </p:cNvSpPr>
          <p:nvPr/>
        </p:nvSpPr>
        <p:spPr>
          <a:xfrm>
            <a:off x="481011" y="6360600"/>
            <a:ext cx="2445069" cy="2539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▫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Jan Jekl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912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A327A2-247C-45EF-AB1B-F8A4AAC97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funkce?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8FFF19DC-E12A-489C-AC51-9D262D3F34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867" y="1825625"/>
                <a:ext cx="10955866" cy="3931708"/>
              </a:xfrm>
            </p:spPr>
            <p:txBody>
              <a:bodyPr/>
              <a:lstStyle/>
              <a:p>
                <a:r>
                  <a:rPr lang="cs-CZ" dirty="0"/>
                  <a:t>Pojem funkce se poprvé objevuje u Descarta (1596-1650), Fermata (1601-1665), Leibnize (1646-1716). </a:t>
                </a:r>
              </a:p>
              <a:p>
                <a:r>
                  <a:rPr lang="cs-CZ" dirty="0"/>
                  <a:t>Geometrický pohled: Funkce je např. vztah mezi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dirty="0"/>
                  <a:t>-ovou a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dirty="0"/>
                  <a:t>-novou souřadnicí bodu.</a:t>
                </a:r>
              </a:p>
              <a:p>
                <a:r>
                  <a:rPr lang="cs-CZ" dirty="0"/>
                  <a:t>Jan Bernoulli (1667-1748): Funkce je hodnota tvořená z proměnné a konstant, např.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cs-CZ" dirty="0"/>
                  <a:t>.</a:t>
                </a:r>
              </a:p>
              <a:p>
                <a:r>
                  <a:rPr lang="cs-CZ" dirty="0"/>
                  <a:t>Euler (1707-1783): Funkce jsou proměnné, které závisí na jiných proměnných skrze libovolnou formuli, např.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8FFF19DC-E12A-489C-AC51-9D262D3F34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825625"/>
                <a:ext cx="10955866" cy="3931708"/>
              </a:xfrm>
              <a:blipFill>
                <a:blip r:embed="rId2"/>
                <a:stretch>
                  <a:fillRect l="-1002" t="-1550" r="-11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C2D7E80-ECA7-4FC7-BD89-363738EC80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7100" y="6360600"/>
            <a:ext cx="2177796" cy="253916"/>
          </a:xfrm>
        </p:spPr>
        <p:txBody>
          <a:bodyPr/>
          <a:lstStyle/>
          <a:p>
            <a:r>
              <a:rPr lang="cs-CZ" dirty="0"/>
              <a:t>20. 6. 2025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73E7D80-3750-4635-91D8-5CE4DF5B6196}"/>
              </a:ext>
            </a:extLst>
          </p:cNvPr>
          <p:cNvSpPr txBox="1"/>
          <p:nvPr/>
        </p:nvSpPr>
        <p:spPr>
          <a:xfrm>
            <a:off x="541867" y="5874301"/>
            <a:ext cx="9097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N. J. </a:t>
            </a:r>
            <a:r>
              <a:rPr lang="cs-CZ" dirty="0" err="1"/>
              <a:t>Vilenkin</a:t>
            </a:r>
            <a:r>
              <a:rPr lang="cs-CZ" dirty="0"/>
              <a:t>. Neznámý svět množin. 1971</a:t>
            </a:r>
            <a:endParaRPr lang="en-US" dirty="0"/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20421400-91E0-4DD9-8697-F0D132EAE2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011" y="6360600"/>
            <a:ext cx="2445069" cy="253916"/>
          </a:xfrm>
        </p:spPr>
        <p:txBody>
          <a:bodyPr/>
          <a:lstStyle/>
          <a:p>
            <a:r>
              <a:rPr lang="cs-CZ" dirty="0"/>
              <a:t>Jan Jekl</a:t>
            </a:r>
          </a:p>
        </p:txBody>
      </p:sp>
    </p:spTree>
    <p:extLst>
      <p:ext uri="{BB962C8B-B14F-4D97-AF65-F5344CB8AC3E}">
        <p14:creationId xmlns:p14="http://schemas.microsoft.com/office/powerpoint/2010/main" val="279618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B2E47C-91C3-4ECC-8672-D0CDAE9E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a formule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9501B0B-3D16-40F8-A117-88F761CF7A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V této definici však funkce musí být zadána jedinou formulí. Absolutní hodnota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−&amp;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</m:eqArr>
                      </m:e>
                    </m:d>
                  </m:oMath>
                </a14:m>
                <a:r>
                  <a:rPr lang="cs-CZ" dirty="0"/>
                  <a:t> tak není funkcí podle tohoto pojetí.</a:t>
                </a:r>
              </a:p>
              <a:p>
                <a:r>
                  <a:rPr lang="cs-CZ" dirty="0"/>
                  <a:t>Brzy však byla objevena úloha, kterou bylo možné vyřešit více způsoby, kde jedno řešení odpovídalo jednoznačné formuli a druhé řešení bylo vyjádřeno několika formulemi. Zjednodušeně řečeno, zjistili, že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−&amp;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&lt;0,</m:t>
                            </m:r>
                          </m:e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≥0.</m:t>
                            </m:r>
                          </m:e>
                        </m:eqArr>
                      </m:e>
                    </m:d>
                  </m:oMath>
                </a14:m>
                <a:r>
                  <a:rPr lang="cs-CZ" dirty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9501B0B-3D16-40F8-A117-88F761CF7A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1401" r="-11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ástupný symbol pro text 4">
            <a:extLst>
              <a:ext uri="{FF2B5EF4-FFF2-40B4-BE49-F238E27FC236}">
                <a16:creationId xmlns:a16="http://schemas.microsoft.com/office/drawing/2014/main" id="{84E5EDC4-2AA7-499D-B3CF-8B6DE28EFF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011" y="6360600"/>
            <a:ext cx="2445069" cy="253916"/>
          </a:xfrm>
        </p:spPr>
        <p:txBody>
          <a:bodyPr/>
          <a:lstStyle/>
          <a:p>
            <a:r>
              <a:rPr lang="cs-CZ" dirty="0"/>
              <a:t>Jan Jekl</a:t>
            </a:r>
          </a:p>
        </p:txBody>
      </p:sp>
      <p:sp>
        <p:nvSpPr>
          <p:cNvPr id="7" name="Zástupný symbol pro text 3">
            <a:extLst>
              <a:ext uri="{FF2B5EF4-FFF2-40B4-BE49-F238E27FC236}">
                <a16:creationId xmlns:a16="http://schemas.microsoft.com/office/drawing/2014/main" id="{D23C0371-A08D-4EEE-9DFC-186DCC9977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7100" y="6360600"/>
            <a:ext cx="2177796" cy="253916"/>
          </a:xfrm>
        </p:spPr>
        <p:txBody>
          <a:bodyPr/>
          <a:lstStyle/>
          <a:p>
            <a:r>
              <a:rPr lang="cs-CZ" dirty="0"/>
              <a:t>20. 6. 2025</a:t>
            </a:r>
          </a:p>
        </p:txBody>
      </p:sp>
    </p:spTree>
    <p:extLst>
      <p:ext uri="{BB962C8B-B14F-4D97-AF65-F5344CB8AC3E}">
        <p14:creationId xmlns:p14="http://schemas.microsoft.com/office/powerpoint/2010/main" val="399781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3432D-BE10-47FE-BC4F-937B8518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Moderní definice funkce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CAADB6D-A93D-4F1C-9C71-9D6E638F57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Aktuální pohled na funkce je připisován </a:t>
                </a:r>
                <a:r>
                  <a:rPr lang="cs-CZ" dirty="0" err="1"/>
                  <a:t>Dirichletovi</a:t>
                </a:r>
                <a:r>
                  <a:rPr lang="cs-CZ" dirty="0"/>
                  <a:t> (1805-1859): Funkce je vztah závislé proměnné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dirty="0"/>
                  <a:t> na nezávislé proměnné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dirty="0"/>
                  <a:t>, kde každé hodnotě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dirty="0"/>
                  <a:t> odpovídá právě jedna hodnota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dirty="0"/>
                  <a:t>. </a:t>
                </a:r>
              </a:p>
              <a:p>
                <a:r>
                  <a:rPr lang="cs-CZ" dirty="0"/>
                  <a:t>Pro nás je důležité, že funkce nemusí být zapsána formulí, ale jakýkoliv jednoznačný popis stačí.</a:t>
                </a:r>
              </a:p>
              <a:p>
                <a:r>
                  <a:rPr lang="cs-CZ" dirty="0"/>
                  <a:t>Tato obecná definice umožňuje nalézt funkce s neobvyklými vlastnostmi.</a:t>
                </a:r>
                <a:endParaRPr lang="en-US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CAADB6D-A93D-4F1C-9C71-9D6E638F5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1401" r="-1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5E3A166-0324-495D-9348-B2CDB07331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28DB44DB-DAA1-4335-8724-BBAB2C17D4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7100" y="6360600"/>
            <a:ext cx="2177796" cy="253916"/>
          </a:xfrm>
        </p:spPr>
        <p:txBody>
          <a:bodyPr/>
          <a:lstStyle/>
          <a:p>
            <a:r>
              <a:rPr lang="cs-CZ" dirty="0"/>
              <a:t>20. 6. 2025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46829909-5039-4687-9CFC-5233ACFC7023}"/>
              </a:ext>
            </a:extLst>
          </p:cNvPr>
          <p:cNvSpPr txBox="1">
            <a:spLocks/>
          </p:cNvSpPr>
          <p:nvPr/>
        </p:nvSpPr>
        <p:spPr>
          <a:xfrm>
            <a:off x="481011" y="6360600"/>
            <a:ext cx="2445069" cy="2539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▫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Jan Jekl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579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5E7A4726-F92F-4E89-8C00-FFEFB8A3CA4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cs-CZ" dirty="0"/>
                  <a:t>Conwayova funkce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5E7A4726-F92F-4E89-8C00-FFEFB8A3CA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82" t="-34375" b="-67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8A1383-91A7-4296-9726-591AF216C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Princip funkce je podobný jako u </a:t>
            </a:r>
            <a:r>
              <a:rPr lang="cs-CZ" dirty="0" err="1"/>
              <a:t>Cantorovy</a:t>
            </a:r>
            <a:r>
              <a:rPr lang="cs-CZ" dirty="0"/>
              <a:t> funkce.</a:t>
            </a:r>
          </a:p>
          <a:p>
            <a:r>
              <a:rPr lang="cs-CZ" dirty="0"/>
              <a:t>Pracujeme však s </a:t>
            </a:r>
            <a:r>
              <a:rPr lang="cs-CZ" dirty="0" err="1"/>
              <a:t>třináctkovou</a:t>
            </a:r>
            <a:r>
              <a:rPr lang="cs-CZ" dirty="0"/>
              <a:t> soustavou, která obsahuje symboly například 0, 1, 2, 3, 4, 5, 6, 7, 8, 9, A, B, C.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2ABDBBE-6D82-45EA-9F41-00D5AEBB96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FFFFE3E-EE24-4BF0-B58D-0F61A95C1F69}"/>
              </a:ext>
            </a:extLst>
          </p:cNvPr>
          <p:cNvSpPr txBox="1"/>
          <p:nvPr/>
        </p:nvSpPr>
        <p:spPr>
          <a:xfrm>
            <a:off x="541867" y="5692466"/>
            <a:ext cx="1095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G. Oman. </a:t>
            </a:r>
            <a:r>
              <a:rPr lang="en-US" dirty="0"/>
              <a:t>The converse of the intermediate value theorem: </a:t>
            </a:r>
            <a:r>
              <a:rPr lang="cs-CZ" dirty="0"/>
              <a:t>F</a:t>
            </a:r>
            <a:r>
              <a:rPr lang="en-US" dirty="0"/>
              <a:t>rom Conway to Cantor to </a:t>
            </a:r>
            <a:r>
              <a:rPr lang="en-US" dirty="0" err="1"/>
              <a:t>cosets</a:t>
            </a:r>
            <a:r>
              <a:rPr lang="en-US" dirty="0"/>
              <a:t> and beyond</a:t>
            </a:r>
            <a:r>
              <a:rPr lang="cs-CZ" dirty="0"/>
              <a:t>. </a:t>
            </a:r>
            <a:r>
              <a:rPr lang="en-US" i="1" dirty="0"/>
              <a:t>Missouri Journal of Mathematical Sciences</a:t>
            </a:r>
            <a:r>
              <a:rPr lang="cs-CZ" dirty="0"/>
              <a:t>. 2014, 26(2).</a:t>
            </a:r>
            <a:endParaRPr lang="en-US" dirty="0"/>
          </a:p>
        </p:txBody>
      </p:sp>
      <p:sp>
        <p:nvSpPr>
          <p:cNvPr id="7" name="Zástupný symbol pro text 3">
            <a:extLst>
              <a:ext uri="{FF2B5EF4-FFF2-40B4-BE49-F238E27FC236}">
                <a16:creationId xmlns:a16="http://schemas.microsoft.com/office/drawing/2014/main" id="{74E9041A-7680-40F4-AA1B-08B9A10A02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7100" y="6360600"/>
            <a:ext cx="2177796" cy="253916"/>
          </a:xfrm>
        </p:spPr>
        <p:txBody>
          <a:bodyPr/>
          <a:lstStyle/>
          <a:p>
            <a:r>
              <a:rPr lang="cs-CZ" dirty="0"/>
              <a:t>20. 6. 2025</a:t>
            </a:r>
          </a:p>
        </p:txBody>
      </p:sp>
      <p:sp>
        <p:nvSpPr>
          <p:cNvPr id="8" name="Zástupný symbol pro text 4">
            <a:extLst>
              <a:ext uri="{FF2B5EF4-FFF2-40B4-BE49-F238E27FC236}">
                <a16:creationId xmlns:a16="http://schemas.microsoft.com/office/drawing/2014/main" id="{20B804B0-E13D-4408-990F-FA7BC9C52C4D}"/>
              </a:ext>
            </a:extLst>
          </p:cNvPr>
          <p:cNvSpPr txBox="1">
            <a:spLocks/>
          </p:cNvSpPr>
          <p:nvPr/>
        </p:nvSpPr>
        <p:spPr>
          <a:xfrm>
            <a:off x="481011" y="6360600"/>
            <a:ext cx="2445069" cy="2539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▫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Jan Jekl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514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E9C2C-88E8-498E-B18E-697ADC06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zápisu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9A0F9F-9AC5-42E0-8AFC-F33754972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645" y="1825625"/>
            <a:ext cx="11663796" cy="4351338"/>
          </a:xfrm>
        </p:spPr>
        <p:txBody>
          <a:bodyPr/>
          <a:lstStyle/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     54 349 589=5</a:t>
            </a:r>
            <a:r>
              <a:rPr lang="en-US" i="1" dirty="0"/>
              <a:t>*</a:t>
            </a:r>
            <a:r>
              <a:rPr lang="cs-CZ" i="1" dirty="0"/>
              <a:t>10</a:t>
            </a:r>
            <a:r>
              <a:rPr lang="cs-CZ" i="1" baseline="30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7</a:t>
            </a:r>
            <a:r>
              <a:rPr lang="cs-CZ" i="1" dirty="0"/>
              <a:t>+4</a:t>
            </a:r>
            <a:r>
              <a:rPr lang="en-US" i="1" dirty="0"/>
              <a:t>*</a:t>
            </a:r>
            <a:r>
              <a:rPr lang="cs-CZ" i="1" dirty="0"/>
              <a:t>10</a:t>
            </a:r>
            <a:r>
              <a:rPr lang="cs-CZ" i="1" baseline="30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6</a:t>
            </a:r>
            <a:r>
              <a:rPr lang="cs-CZ" i="1" dirty="0"/>
              <a:t>+3</a:t>
            </a:r>
            <a:r>
              <a:rPr lang="en-US" i="1" dirty="0"/>
              <a:t>*</a:t>
            </a:r>
            <a:r>
              <a:rPr lang="cs-CZ" i="1" dirty="0"/>
              <a:t>10</a:t>
            </a:r>
            <a:r>
              <a:rPr lang="cs-CZ" i="1" baseline="30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5</a:t>
            </a:r>
            <a:r>
              <a:rPr lang="cs-CZ" i="1" dirty="0"/>
              <a:t>+4</a:t>
            </a:r>
            <a:r>
              <a:rPr lang="en-US" i="1" dirty="0"/>
              <a:t>*</a:t>
            </a:r>
            <a:r>
              <a:rPr lang="cs-CZ" i="1" dirty="0"/>
              <a:t>10</a:t>
            </a:r>
            <a:r>
              <a:rPr lang="cs-CZ" i="1" baseline="30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</a:t>
            </a:r>
            <a:r>
              <a:rPr lang="cs-CZ" i="1" dirty="0"/>
              <a:t>+9</a:t>
            </a:r>
            <a:r>
              <a:rPr lang="en-US" i="1" dirty="0"/>
              <a:t>*</a:t>
            </a:r>
            <a:r>
              <a:rPr lang="cs-CZ" i="1" dirty="0"/>
              <a:t>10</a:t>
            </a:r>
            <a:r>
              <a:rPr lang="cs-CZ" i="1" baseline="30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3</a:t>
            </a:r>
            <a:r>
              <a:rPr lang="cs-CZ" i="1" dirty="0"/>
              <a:t>+5</a:t>
            </a:r>
            <a:r>
              <a:rPr lang="en-US" i="1" dirty="0"/>
              <a:t>*</a:t>
            </a:r>
            <a:r>
              <a:rPr lang="cs-CZ" i="1" dirty="0"/>
              <a:t>10</a:t>
            </a:r>
            <a:r>
              <a:rPr lang="cs-CZ" i="1" baseline="30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</a:t>
            </a:r>
            <a:r>
              <a:rPr lang="cs-CZ" i="1" dirty="0"/>
              <a:t>+8</a:t>
            </a:r>
            <a:r>
              <a:rPr lang="en-US" i="1" dirty="0"/>
              <a:t>*</a:t>
            </a:r>
            <a:r>
              <a:rPr lang="cs-CZ" i="1" dirty="0"/>
              <a:t>10</a:t>
            </a:r>
            <a:r>
              <a:rPr lang="cs-CZ" i="1" baseline="30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1</a:t>
            </a:r>
            <a:r>
              <a:rPr lang="cs-CZ" i="1" dirty="0"/>
              <a:t>+9</a:t>
            </a:r>
            <a:r>
              <a:rPr lang="en-US" i="1" dirty="0"/>
              <a:t>*</a:t>
            </a:r>
            <a:r>
              <a:rPr lang="cs-CZ" i="1" dirty="0"/>
              <a:t>10</a:t>
            </a:r>
            <a:r>
              <a:rPr lang="cs-CZ" i="1" baseline="30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0</a:t>
            </a:r>
            <a:endParaRPr lang="cs-CZ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cs-CZ" sz="2400" i="1" dirty="0"/>
              <a:t>      </a:t>
            </a:r>
            <a:r>
              <a:rPr lang="cs-CZ" i="1" dirty="0"/>
              <a:t>54 349 589=</a:t>
            </a:r>
            <a:r>
              <a:rPr lang="cs-CZ" i="1" dirty="0">
                <a:solidFill>
                  <a:srgbClr val="FF0000"/>
                </a:solidFill>
              </a:rPr>
              <a:t>11</a:t>
            </a:r>
            <a:r>
              <a:rPr lang="en-US" i="1" dirty="0"/>
              <a:t>*</a:t>
            </a:r>
            <a:r>
              <a:rPr lang="cs-CZ" i="1" dirty="0"/>
              <a:t>13</a:t>
            </a:r>
            <a:r>
              <a:rPr lang="cs-CZ" i="1" baseline="30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6</a:t>
            </a:r>
            <a:r>
              <a:rPr lang="cs-CZ" i="1" dirty="0"/>
              <a:t>+</a:t>
            </a:r>
            <a:r>
              <a:rPr lang="cs-CZ" i="1" dirty="0">
                <a:solidFill>
                  <a:srgbClr val="FF0000"/>
                </a:solidFill>
              </a:rPr>
              <a:t>3</a:t>
            </a:r>
            <a:r>
              <a:rPr lang="en-US" i="1" dirty="0"/>
              <a:t>*</a:t>
            </a:r>
            <a:r>
              <a:rPr lang="cs-CZ" i="1" dirty="0"/>
              <a:t>13</a:t>
            </a:r>
            <a:r>
              <a:rPr lang="cs-CZ" i="1" baseline="30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5</a:t>
            </a:r>
            <a:r>
              <a:rPr lang="cs-CZ" i="1" dirty="0"/>
              <a:t>+</a:t>
            </a:r>
            <a:r>
              <a:rPr lang="cs-CZ" i="1" dirty="0">
                <a:solidFill>
                  <a:srgbClr val="FF0000"/>
                </a:solidFill>
              </a:rPr>
              <a:t>4</a:t>
            </a:r>
            <a:r>
              <a:rPr lang="en-US" i="1" dirty="0"/>
              <a:t>*</a:t>
            </a:r>
            <a:r>
              <a:rPr lang="cs-CZ" i="1" dirty="0"/>
              <a:t>13</a:t>
            </a:r>
            <a:r>
              <a:rPr lang="cs-CZ" i="1" baseline="30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</a:t>
            </a:r>
            <a:r>
              <a:rPr lang="cs-CZ" i="1" dirty="0"/>
              <a:t>+</a:t>
            </a:r>
            <a:r>
              <a:rPr lang="cs-CZ" i="1" dirty="0">
                <a:solidFill>
                  <a:srgbClr val="FF0000"/>
                </a:solidFill>
              </a:rPr>
              <a:t>12</a:t>
            </a:r>
            <a:r>
              <a:rPr lang="en-US" i="1" dirty="0"/>
              <a:t>*</a:t>
            </a:r>
            <a:r>
              <a:rPr lang="cs-CZ" i="1" dirty="0"/>
              <a:t>13</a:t>
            </a:r>
            <a:r>
              <a:rPr lang="cs-CZ" i="1" baseline="30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3</a:t>
            </a:r>
            <a:r>
              <a:rPr lang="cs-CZ" i="1" dirty="0"/>
              <a:t>+</a:t>
            </a:r>
            <a:r>
              <a:rPr lang="cs-CZ" i="1" dirty="0">
                <a:solidFill>
                  <a:srgbClr val="FF0000"/>
                </a:solidFill>
              </a:rPr>
              <a:t>1</a:t>
            </a:r>
            <a:r>
              <a:rPr lang="en-US" i="1" dirty="0"/>
              <a:t>*</a:t>
            </a:r>
            <a:r>
              <a:rPr lang="cs-CZ" i="1" dirty="0"/>
              <a:t>13</a:t>
            </a:r>
            <a:r>
              <a:rPr lang="cs-CZ" i="1" baseline="30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</a:t>
            </a:r>
            <a:r>
              <a:rPr lang="cs-CZ" i="1" dirty="0"/>
              <a:t>+</a:t>
            </a:r>
            <a:r>
              <a:rPr lang="cs-CZ" i="1" dirty="0">
                <a:solidFill>
                  <a:srgbClr val="FF0000"/>
                </a:solidFill>
              </a:rPr>
              <a:t>2</a:t>
            </a:r>
            <a:r>
              <a:rPr lang="en-US" i="1" dirty="0"/>
              <a:t>*</a:t>
            </a:r>
            <a:r>
              <a:rPr lang="cs-CZ" i="1" dirty="0"/>
              <a:t>13</a:t>
            </a:r>
            <a:r>
              <a:rPr lang="cs-CZ" i="1" baseline="30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1</a:t>
            </a:r>
            <a:r>
              <a:rPr lang="cs-CZ" i="1" dirty="0"/>
              <a:t>+</a:t>
            </a:r>
            <a:r>
              <a:rPr lang="cs-CZ" i="1" dirty="0">
                <a:solidFill>
                  <a:srgbClr val="FF0000"/>
                </a:solidFill>
              </a:rPr>
              <a:t>8</a:t>
            </a:r>
            <a:r>
              <a:rPr lang="en-US" i="1" dirty="0"/>
              <a:t>*</a:t>
            </a:r>
            <a:r>
              <a:rPr lang="cs-CZ" i="1" dirty="0"/>
              <a:t>13</a:t>
            </a:r>
            <a:r>
              <a:rPr lang="cs-CZ" i="1" baseline="30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0</a:t>
            </a:r>
          </a:p>
          <a:p>
            <a:pPr marL="0" indent="0">
              <a:buNone/>
            </a:pPr>
            <a:r>
              <a:rPr lang="cs-CZ" i="1" dirty="0"/>
              <a:t>     54 349 589=</a:t>
            </a:r>
            <a:r>
              <a:rPr lang="cs-CZ" i="1" dirty="0">
                <a:solidFill>
                  <a:srgbClr val="FF0000"/>
                </a:solidFill>
              </a:rPr>
              <a:t>B</a:t>
            </a:r>
            <a:r>
              <a:rPr lang="en-US" i="1" dirty="0"/>
              <a:t>*</a:t>
            </a:r>
            <a:r>
              <a:rPr lang="cs-CZ" i="1" dirty="0"/>
              <a:t>13</a:t>
            </a:r>
            <a:r>
              <a:rPr lang="cs-CZ" i="1" baseline="30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6</a:t>
            </a:r>
            <a:r>
              <a:rPr lang="cs-CZ" i="1" dirty="0"/>
              <a:t>+</a:t>
            </a:r>
            <a:r>
              <a:rPr lang="cs-CZ" i="1" dirty="0">
                <a:solidFill>
                  <a:srgbClr val="FF0000"/>
                </a:solidFill>
              </a:rPr>
              <a:t>3</a:t>
            </a:r>
            <a:r>
              <a:rPr lang="en-US" i="1" dirty="0"/>
              <a:t>*</a:t>
            </a:r>
            <a:r>
              <a:rPr lang="cs-CZ" i="1" dirty="0"/>
              <a:t>13</a:t>
            </a:r>
            <a:r>
              <a:rPr lang="cs-CZ" i="1" baseline="30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5</a:t>
            </a:r>
            <a:r>
              <a:rPr lang="cs-CZ" i="1" dirty="0"/>
              <a:t>+</a:t>
            </a:r>
            <a:r>
              <a:rPr lang="cs-CZ" i="1" dirty="0">
                <a:solidFill>
                  <a:srgbClr val="FF0000"/>
                </a:solidFill>
              </a:rPr>
              <a:t>4</a:t>
            </a:r>
            <a:r>
              <a:rPr lang="en-US" i="1" dirty="0"/>
              <a:t>*</a:t>
            </a:r>
            <a:r>
              <a:rPr lang="cs-CZ" i="1" dirty="0"/>
              <a:t>13</a:t>
            </a:r>
            <a:r>
              <a:rPr lang="cs-CZ" i="1" baseline="30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</a:t>
            </a:r>
            <a:r>
              <a:rPr lang="cs-CZ" i="1" dirty="0"/>
              <a:t>+</a:t>
            </a:r>
            <a:r>
              <a:rPr lang="cs-CZ" i="1" dirty="0">
                <a:solidFill>
                  <a:srgbClr val="FF0000"/>
                </a:solidFill>
              </a:rPr>
              <a:t>C</a:t>
            </a:r>
            <a:r>
              <a:rPr lang="en-US" i="1" dirty="0"/>
              <a:t>*</a:t>
            </a:r>
            <a:r>
              <a:rPr lang="cs-CZ" i="1" dirty="0"/>
              <a:t>13</a:t>
            </a:r>
            <a:r>
              <a:rPr lang="cs-CZ" i="1" baseline="30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3</a:t>
            </a:r>
            <a:r>
              <a:rPr lang="cs-CZ" i="1" dirty="0"/>
              <a:t>+</a:t>
            </a:r>
            <a:r>
              <a:rPr lang="cs-CZ" i="1" dirty="0">
                <a:solidFill>
                  <a:srgbClr val="FF0000"/>
                </a:solidFill>
              </a:rPr>
              <a:t>1</a:t>
            </a:r>
            <a:r>
              <a:rPr lang="en-US" i="1" dirty="0"/>
              <a:t>*</a:t>
            </a:r>
            <a:r>
              <a:rPr lang="cs-CZ" i="1" dirty="0"/>
              <a:t>13</a:t>
            </a:r>
            <a:r>
              <a:rPr lang="cs-CZ" i="1" baseline="30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</a:t>
            </a:r>
            <a:r>
              <a:rPr lang="cs-CZ" i="1" dirty="0"/>
              <a:t>+</a:t>
            </a:r>
            <a:r>
              <a:rPr lang="cs-CZ" i="1" dirty="0">
                <a:solidFill>
                  <a:srgbClr val="FF0000"/>
                </a:solidFill>
              </a:rPr>
              <a:t>2</a:t>
            </a:r>
            <a:r>
              <a:rPr lang="en-US" i="1" dirty="0"/>
              <a:t>*</a:t>
            </a:r>
            <a:r>
              <a:rPr lang="cs-CZ" i="1" dirty="0"/>
              <a:t>13</a:t>
            </a:r>
            <a:r>
              <a:rPr lang="cs-CZ" i="1" baseline="30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1</a:t>
            </a:r>
            <a:r>
              <a:rPr lang="cs-CZ" i="1" dirty="0"/>
              <a:t>+</a:t>
            </a:r>
            <a:r>
              <a:rPr lang="cs-CZ" i="1" dirty="0">
                <a:solidFill>
                  <a:srgbClr val="FF0000"/>
                </a:solidFill>
              </a:rPr>
              <a:t>8</a:t>
            </a:r>
            <a:r>
              <a:rPr lang="en-US" i="1" dirty="0"/>
              <a:t>*</a:t>
            </a:r>
            <a:r>
              <a:rPr lang="cs-CZ" i="1" dirty="0"/>
              <a:t>13</a:t>
            </a:r>
            <a:r>
              <a:rPr lang="cs-CZ" i="1" baseline="30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0</a:t>
            </a:r>
          </a:p>
          <a:p>
            <a:pPr marL="0" indent="0">
              <a:buNone/>
            </a:pPr>
            <a:r>
              <a:rPr lang="cs-CZ" i="1" dirty="0"/>
              <a:t>     54 349 589=</a:t>
            </a:r>
            <a:r>
              <a:rPr lang="cs-CZ" b="1" i="1" dirty="0">
                <a:solidFill>
                  <a:srgbClr val="FF0000"/>
                </a:solidFill>
              </a:rPr>
              <a:t>B34C128</a:t>
            </a:r>
            <a:endParaRPr lang="cs-CZ" b="1" i="1" baseline="30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0F8E047-CDC8-4B32-915F-B995729B7E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81E3997-8282-44CD-95EC-ADC4E7D765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6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5E7A4726-F92F-4E89-8C00-FFEFB8A3CA4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cs-CZ" dirty="0"/>
                  <a:t>Conwayova funkce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5E7A4726-F92F-4E89-8C00-FFEFB8A3CA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82" t="-34375" b="-67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8A1383-91A7-4296-9726-591AF216C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Princip funkce je podobný jako u </a:t>
            </a:r>
            <a:r>
              <a:rPr lang="cs-CZ" dirty="0" err="1"/>
              <a:t>Cantorovy</a:t>
            </a:r>
            <a:r>
              <a:rPr lang="cs-CZ" dirty="0"/>
              <a:t> funkce.</a:t>
            </a:r>
          </a:p>
          <a:p>
            <a:r>
              <a:rPr lang="cs-CZ" dirty="0"/>
              <a:t>Pracujeme však s </a:t>
            </a:r>
            <a:r>
              <a:rPr lang="cs-CZ" dirty="0" err="1"/>
              <a:t>třináctkovou</a:t>
            </a:r>
            <a:r>
              <a:rPr lang="cs-CZ" dirty="0"/>
              <a:t> soustavou, která obsahuje symboly například 0, 1, 2, 3, 4, 5, 6, 7, 8, 9, A, B, C. </a:t>
            </a:r>
          </a:p>
          <a:p>
            <a:r>
              <a:rPr lang="cs-CZ" dirty="0"/>
              <a:t>Celý trik </a:t>
            </a:r>
            <a:r>
              <a:rPr lang="cs-CZ" dirty="0" err="1"/>
              <a:t>Conwayovy</a:t>
            </a:r>
            <a:r>
              <a:rPr lang="cs-CZ" dirty="0"/>
              <a:t> funkce však spočívá v tom, že vezmeme symboly 0, 1, 2, 3, 4, 5, 6, 7, 8, 9, </a:t>
            </a:r>
            <a:r>
              <a:rPr lang="cs-CZ" dirty="0">
                <a:solidFill>
                  <a:srgbClr val="FF0000"/>
                </a:solidFill>
              </a:rPr>
              <a:t>+</a:t>
            </a:r>
            <a:r>
              <a:rPr lang="cs-CZ" dirty="0"/>
              <a:t>, </a:t>
            </a:r>
            <a:r>
              <a:rPr lang="cs-CZ" dirty="0">
                <a:solidFill>
                  <a:srgbClr val="FF0000"/>
                </a:solidFill>
              </a:rPr>
              <a:t>-</a:t>
            </a:r>
            <a:r>
              <a:rPr lang="cs-CZ" dirty="0"/>
              <a:t>, </a:t>
            </a:r>
            <a:r>
              <a:rPr lang="cs-CZ" dirty="0">
                <a:solidFill>
                  <a:srgbClr val="FF0000"/>
                </a:solidFill>
              </a:rPr>
              <a:t>,</a:t>
            </a:r>
            <a:r>
              <a:rPr lang="cs-CZ" dirty="0"/>
              <a:t>. Jako poslední symbol vezmeme desetinnou čárku.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2ABDBBE-6D82-45EA-9F41-00D5AEBB96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FFFFE3E-EE24-4BF0-B58D-0F61A95C1F69}"/>
              </a:ext>
            </a:extLst>
          </p:cNvPr>
          <p:cNvSpPr txBox="1"/>
          <p:nvPr/>
        </p:nvSpPr>
        <p:spPr>
          <a:xfrm>
            <a:off x="541867" y="5692466"/>
            <a:ext cx="1095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G. Oman. </a:t>
            </a:r>
            <a:r>
              <a:rPr lang="en-US" dirty="0"/>
              <a:t>The converse of the intermediate value theorem: </a:t>
            </a:r>
            <a:r>
              <a:rPr lang="cs-CZ" dirty="0"/>
              <a:t>F</a:t>
            </a:r>
            <a:r>
              <a:rPr lang="en-US" dirty="0"/>
              <a:t>rom Conway to Cantor to </a:t>
            </a:r>
            <a:r>
              <a:rPr lang="en-US" dirty="0" err="1"/>
              <a:t>cosets</a:t>
            </a:r>
            <a:r>
              <a:rPr lang="en-US" dirty="0"/>
              <a:t> and beyond</a:t>
            </a:r>
            <a:r>
              <a:rPr lang="cs-CZ" dirty="0"/>
              <a:t>. </a:t>
            </a:r>
            <a:r>
              <a:rPr lang="en-US" i="1" dirty="0"/>
              <a:t>Missouri Journal of Mathematical Sciences</a:t>
            </a:r>
            <a:r>
              <a:rPr lang="cs-CZ" dirty="0"/>
              <a:t>. 2014, 26(2).</a:t>
            </a:r>
            <a:endParaRPr lang="en-US" dirty="0"/>
          </a:p>
        </p:txBody>
      </p:sp>
      <p:sp>
        <p:nvSpPr>
          <p:cNvPr id="7" name="Zástupný symbol pro text 3">
            <a:extLst>
              <a:ext uri="{FF2B5EF4-FFF2-40B4-BE49-F238E27FC236}">
                <a16:creationId xmlns:a16="http://schemas.microsoft.com/office/drawing/2014/main" id="{74E9041A-7680-40F4-AA1B-08B9A10A02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7100" y="6360600"/>
            <a:ext cx="2177796" cy="253916"/>
          </a:xfrm>
        </p:spPr>
        <p:txBody>
          <a:bodyPr/>
          <a:lstStyle/>
          <a:p>
            <a:r>
              <a:rPr lang="cs-CZ" dirty="0"/>
              <a:t>20. 6. 2025</a:t>
            </a:r>
          </a:p>
        </p:txBody>
      </p:sp>
      <p:sp>
        <p:nvSpPr>
          <p:cNvPr id="8" name="Zástupný symbol pro text 4">
            <a:extLst>
              <a:ext uri="{FF2B5EF4-FFF2-40B4-BE49-F238E27FC236}">
                <a16:creationId xmlns:a16="http://schemas.microsoft.com/office/drawing/2014/main" id="{20B804B0-E13D-4408-990F-FA7BC9C52C4D}"/>
              </a:ext>
            </a:extLst>
          </p:cNvPr>
          <p:cNvSpPr txBox="1">
            <a:spLocks/>
          </p:cNvSpPr>
          <p:nvPr/>
        </p:nvSpPr>
        <p:spPr>
          <a:xfrm>
            <a:off x="481011" y="6360600"/>
            <a:ext cx="2445069" cy="2539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▫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Jan Jekl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3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BBE0F6-42CC-4526-9546-BF1C58547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Převod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27702085-B7F6-4A99-8CAB-27595F8DBF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Pokud po převodu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dirty="0"/>
                  <a:t> do </a:t>
                </a:r>
                <a:r>
                  <a:rPr lang="cs-CZ" dirty="0" err="1"/>
                  <a:t>třináctkové</a:t>
                </a:r>
                <a:r>
                  <a:rPr lang="cs-CZ" dirty="0"/>
                  <a:t> soustavy dostaneme „text“ začínající </a:t>
                </a:r>
                <a:r>
                  <a:rPr lang="cs-CZ" dirty="0">
                    <a:solidFill>
                      <a:srgbClr val="FF0000"/>
                    </a:solidFill>
                  </a:rPr>
                  <a:t>+</a:t>
                </a:r>
                <a:r>
                  <a:rPr lang="cs-CZ" dirty="0"/>
                  <a:t> nebo </a:t>
                </a:r>
                <a:r>
                  <a:rPr lang="cs-CZ" dirty="0">
                    <a:solidFill>
                      <a:srgbClr val="FF0000"/>
                    </a:solidFill>
                  </a:rPr>
                  <a:t>-</a:t>
                </a:r>
                <a:r>
                  <a:rPr lang="cs-CZ" dirty="0"/>
                  <a:t> připomínající obvyklé číslo, pak jej bereme jako funkční hodnotu.  </a:t>
                </a:r>
              </a:p>
              <a:p>
                <a:r>
                  <a:rPr lang="cs-CZ" dirty="0"/>
                  <a:t>Číslo </a:t>
                </a:r>
                <a:r>
                  <a:rPr lang="cs-CZ" i="1" dirty="0"/>
                  <a:t>54 349 589 </a:t>
                </a:r>
                <a:r>
                  <a:rPr lang="cs-CZ" dirty="0"/>
                  <a:t>přepíšeme jako </a:t>
                </a:r>
                <a:r>
                  <a:rPr lang="cs-CZ" b="1" dirty="0">
                    <a:solidFill>
                      <a:srgbClr val="FF0000"/>
                    </a:solidFill>
                  </a:rPr>
                  <a:t>-</a:t>
                </a:r>
                <a:r>
                  <a:rPr lang="cs-CZ" b="1" dirty="0"/>
                  <a:t>34</a:t>
                </a:r>
                <a:r>
                  <a:rPr lang="cs-CZ" b="1" dirty="0">
                    <a:solidFill>
                      <a:srgbClr val="FF0000"/>
                    </a:solidFill>
                  </a:rPr>
                  <a:t>,</a:t>
                </a:r>
                <a:r>
                  <a:rPr lang="cs-CZ" b="1" dirty="0"/>
                  <a:t>128</a:t>
                </a:r>
                <a:r>
                  <a:rPr lang="cs-CZ" dirty="0"/>
                  <a:t>, tj. </a:t>
                </a:r>
                <a:endParaRPr lang="cs-CZ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54349589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=−34,128.</m:t>
                      </m:r>
                    </m:oMath>
                  </m:oMathPara>
                </a14:m>
                <a:endParaRPr lang="cs-CZ" i="1" dirty="0"/>
              </a:p>
              <a:p>
                <a:r>
                  <a:rPr lang="cs-CZ" dirty="0"/>
                  <a:t>Číslo 3 854 737 přepíšeme jako </a:t>
                </a:r>
                <a:r>
                  <a:rPr lang="cs-CZ" b="1" dirty="0">
                    <a:solidFill>
                      <a:srgbClr val="FF0000"/>
                    </a:solidFill>
                  </a:rPr>
                  <a:t>+</a:t>
                </a:r>
                <a:r>
                  <a:rPr lang="cs-CZ" b="1" dirty="0"/>
                  <a:t>4</a:t>
                </a:r>
                <a:r>
                  <a:rPr lang="cs-CZ" b="1" dirty="0">
                    <a:solidFill>
                      <a:srgbClr val="FF0000"/>
                    </a:solidFill>
                  </a:rPr>
                  <a:t>,</a:t>
                </a:r>
                <a:r>
                  <a:rPr lang="cs-CZ" b="1" dirty="0"/>
                  <a:t>713</a:t>
                </a:r>
                <a:r>
                  <a:rPr lang="cs-CZ" dirty="0"/>
                  <a:t>,tj.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3854737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713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 i="1" dirty="0"/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27702085-B7F6-4A99-8CAB-27595F8DBF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9" t="-1401" r="-1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9AE0EE5-813F-4B11-BE1D-7AED958173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ABB45B2D-C679-4B34-AD0F-76473C3A8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7100" y="6360600"/>
            <a:ext cx="2177796" cy="253916"/>
          </a:xfrm>
        </p:spPr>
        <p:txBody>
          <a:bodyPr/>
          <a:lstStyle/>
          <a:p>
            <a:r>
              <a:rPr lang="cs-CZ" dirty="0"/>
              <a:t>20. 6. 2025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71671C6A-D1D7-41FA-9562-8A7F4D13671C}"/>
              </a:ext>
            </a:extLst>
          </p:cNvPr>
          <p:cNvSpPr txBox="1">
            <a:spLocks/>
          </p:cNvSpPr>
          <p:nvPr/>
        </p:nvSpPr>
        <p:spPr>
          <a:xfrm>
            <a:off x="481011" y="6360600"/>
            <a:ext cx="2445069" cy="2539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▫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Jan Jekl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76860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O">
      <a:dk1>
        <a:srgbClr val="000000"/>
      </a:dk1>
      <a:lt1>
        <a:sysClr val="window" lastClr="FFFFFF"/>
      </a:lt1>
      <a:dk2>
        <a:srgbClr val="7F7F7F"/>
      </a:dk2>
      <a:lt2>
        <a:srgbClr val="0055A5"/>
      </a:lt2>
      <a:accent1>
        <a:srgbClr val="982D26"/>
      </a:accent1>
      <a:accent2>
        <a:srgbClr val="314D2D"/>
      </a:accent2>
      <a:accent3>
        <a:srgbClr val="808206"/>
      </a:accent3>
      <a:accent4>
        <a:srgbClr val="6188CD"/>
      </a:accent4>
      <a:accent5>
        <a:srgbClr val="EA0937"/>
      </a:accent5>
      <a:accent6>
        <a:srgbClr val="FDC60E"/>
      </a:accent6>
      <a:hlink>
        <a:srgbClr val="0055A5"/>
      </a:hlink>
      <a:folHlink>
        <a:srgbClr val="982D26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 UO_bez PSP_červená.pptx" id="{5E6E26E1-4E4D-4AF2-8B47-C6249E7E5D0C}" vid="{4ACC0A67-FB0F-444B-8C3E-FDB82FDB3375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f16158-d3da-4309-9db5-86b19c13047b">
      <Terms xmlns="http://schemas.microsoft.com/office/infopath/2007/PartnerControls"/>
    </lcf76f155ced4ddcb4097134ff3c332f>
    <TaxCatchAll xmlns="1aec8761-8084-45c0-91b4-b2c03feec0e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8BCC7B7A7F4D4A92CCAE8E1A0E142F" ma:contentTypeVersion="12" ma:contentTypeDescription="Vytvoří nový dokument" ma:contentTypeScope="" ma:versionID="0f2f8f3c6b32c4ec28b1c7e502925834">
  <xsd:schema xmlns:xsd="http://www.w3.org/2001/XMLSchema" xmlns:xs="http://www.w3.org/2001/XMLSchema" xmlns:p="http://schemas.microsoft.com/office/2006/metadata/properties" xmlns:ns2="ccf16158-d3da-4309-9db5-86b19c13047b" xmlns:ns3="1aec8761-8084-45c0-91b4-b2c03feec0ec" targetNamespace="http://schemas.microsoft.com/office/2006/metadata/properties" ma:root="true" ma:fieldsID="878b7167bda616620b1827d6a2ea6403" ns2:_="" ns3:_="">
    <xsd:import namespace="ccf16158-d3da-4309-9db5-86b19c13047b"/>
    <xsd:import namespace="1aec8761-8084-45c0-91b4-b2c03feec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f16158-d3da-4309-9db5-86b19c130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fcb7fd1e-3125-4b98-ae4a-97bb18aad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c8761-8084-45c0-91b4-b2c03feec0e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f7978b3-d89c-4e22-b49b-737e35367ca7}" ma:internalName="TaxCatchAll" ma:showField="CatchAllData" ma:web="1aec8761-8084-45c0-91b4-b2c03feec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C59625-26CB-4BF8-A924-74FC949F691F}">
  <ds:schemaRefs>
    <ds:schemaRef ds:uri="http://schemas.microsoft.com/office/2006/documentManagement/types"/>
    <ds:schemaRef ds:uri="1aec8761-8084-45c0-91b4-b2c03feec0ec"/>
    <ds:schemaRef ds:uri="http://purl.org/dc/elements/1.1/"/>
    <ds:schemaRef ds:uri="ccf16158-d3da-4309-9db5-86b19c13047b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54047D6-55AC-4375-8942-5B9FDB5BE6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f16158-d3da-4309-9db5-86b19c13047b"/>
    <ds:schemaRef ds:uri="1aec8761-8084-45c0-91b4-b2c03feec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486281-FF3C-432D-87AF-4B5D90EAF5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UO_bez PSP_červená - kopie</Template>
  <TotalTime>1126</TotalTime>
  <Words>1351</Words>
  <Application>Microsoft Office PowerPoint</Application>
  <PresentationFormat>Širokoúhlá obrazovka</PresentationFormat>
  <Paragraphs>138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Courier New</vt:lpstr>
      <vt:lpstr>Motiv Office</vt:lpstr>
      <vt:lpstr>Conwayova funkce ve třináctkové soustavě</vt:lpstr>
      <vt:lpstr>Zadání úlohy</vt:lpstr>
      <vt:lpstr>Co je to funkce?</vt:lpstr>
      <vt:lpstr>Funkce a formule</vt:lpstr>
      <vt:lpstr>Moderní definice funkce</vt:lpstr>
      <vt:lpstr>Conwayova funkce C_13 (x)</vt:lpstr>
      <vt:lpstr>Princip zápisu</vt:lpstr>
      <vt:lpstr>Conwayova funkce C_13 (x)</vt:lpstr>
      <vt:lpstr>Převod</vt:lpstr>
      <vt:lpstr>Desetinná čísla</vt:lpstr>
      <vt:lpstr>Konfliktní zápisy</vt:lpstr>
      <vt:lpstr>Nerozřešitelné konflikty</vt:lpstr>
      <vt:lpstr>Graf funkce</vt:lpstr>
      <vt:lpstr>Prezentace aplikace PowerPoint</vt:lpstr>
      <vt:lpstr>Silná Darbouxova vlastnost</vt:lpstr>
      <vt:lpstr>Princip myšlenky v desítkové soustavě</vt:lpstr>
      <vt:lpstr>Možný význam této funkce</vt:lpstr>
      <vt:lpstr>Prezentace aplikace PowerPoint</vt:lpstr>
      <vt:lpstr>Děkuji za pozornost</vt:lpstr>
      <vt:lpstr>John Horton Conway</vt:lpstr>
      <vt:lpstr>Hry a hlavolamy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vizuálu</dc:title>
  <dc:creator>Bozděchová Veronika</dc:creator>
  <cp:lastModifiedBy>Jekl2 Jan</cp:lastModifiedBy>
  <cp:revision>68</cp:revision>
  <dcterms:created xsi:type="dcterms:W3CDTF">2024-07-31T13:41:14Z</dcterms:created>
  <dcterms:modified xsi:type="dcterms:W3CDTF">2025-06-23T20:31:24Z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0x010100BB8BCC7B7A7F4D4A92CCAE8E1A0E142F</vt:lpwstr>
  </property>
  <property fmtid="{D5CDD505-2E9C-101B-9397-08002B2CF9AE}" pid="3" name="_dlc_DocIdItemGuid">
    <vt:lpwstr>5c5003d8-a94c-437f-8c79-eb02b407fa52</vt:lpwstr>
  </property>
</Properties>
</file>